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1"/>
  </p:notesMasterIdLst>
  <p:handoutMasterIdLst>
    <p:handoutMasterId r:id="rId132"/>
  </p:handoutMasterIdLst>
  <p:sldIdLst>
    <p:sldId id="256" r:id="rId2"/>
    <p:sldId id="438" r:id="rId3"/>
    <p:sldId id="331" r:id="rId4"/>
    <p:sldId id="534" r:id="rId5"/>
    <p:sldId id="478" r:id="rId6"/>
    <p:sldId id="439" r:id="rId7"/>
    <p:sldId id="540" r:id="rId8"/>
    <p:sldId id="440" r:id="rId9"/>
    <p:sldId id="325" r:id="rId10"/>
    <p:sldId id="576" r:id="rId11"/>
    <p:sldId id="499" r:id="rId12"/>
    <p:sldId id="449" r:id="rId13"/>
    <p:sldId id="451" r:id="rId14"/>
    <p:sldId id="453" r:id="rId15"/>
    <p:sldId id="500" r:id="rId16"/>
    <p:sldId id="436" r:id="rId17"/>
    <p:sldId id="501" r:id="rId18"/>
    <p:sldId id="441" r:id="rId19"/>
    <p:sldId id="486" r:id="rId20"/>
    <p:sldId id="340" r:id="rId21"/>
    <p:sldId id="536" r:id="rId22"/>
    <p:sldId id="442" r:id="rId23"/>
    <p:sldId id="443" r:id="rId24"/>
    <p:sldId id="444" r:id="rId25"/>
    <p:sldId id="508" r:id="rId26"/>
    <p:sldId id="474" r:id="rId27"/>
    <p:sldId id="445" r:id="rId28"/>
    <p:sldId id="446" r:id="rId29"/>
    <p:sldId id="484" r:id="rId30"/>
    <p:sldId id="335" r:id="rId31"/>
    <p:sldId id="535" r:id="rId32"/>
    <p:sldId id="336" r:id="rId33"/>
    <p:sldId id="337" r:id="rId34"/>
    <p:sldId id="490" r:id="rId35"/>
    <p:sldId id="346" r:id="rId36"/>
    <p:sldId id="347" r:id="rId37"/>
    <p:sldId id="454" r:id="rId38"/>
    <p:sldId id="456" r:id="rId39"/>
    <p:sldId id="455" r:id="rId40"/>
    <p:sldId id="457" r:id="rId41"/>
    <p:sldId id="488" r:id="rId42"/>
    <p:sldId id="489" r:id="rId43"/>
    <p:sldId id="461" r:id="rId44"/>
    <p:sldId id="462" r:id="rId45"/>
    <p:sldId id="463" r:id="rId46"/>
    <p:sldId id="464" r:id="rId47"/>
    <p:sldId id="487" r:id="rId48"/>
    <p:sldId id="577" r:id="rId49"/>
    <p:sldId id="502" r:id="rId50"/>
    <p:sldId id="513" r:id="rId51"/>
    <p:sldId id="503" r:id="rId52"/>
    <p:sldId id="504" r:id="rId53"/>
    <p:sldId id="493" r:id="rId54"/>
    <p:sldId id="494" r:id="rId55"/>
    <p:sldId id="495" r:id="rId56"/>
    <p:sldId id="498" r:id="rId57"/>
    <p:sldId id="496" r:id="rId58"/>
    <p:sldId id="355" r:id="rId59"/>
    <p:sldId id="553" r:id="rId60"/>
    <p:sldId id="555" r:id="rId61"/>
    <p:sldId id="554" r:id="rId62"/>
    <p:sldId id="556" r:id="rId63"/>
    <p:sldId id="557" r:id="rId64"/>
    <p:sldId id="558" r:id="rId65"/>
    <p:sldId id="559" r:id="rId66"/>
    <p:sldId id="560" r:id="rId67"/>
    <p:sldId id="561" r:id="rId68"/>
    <p:sldId id="562" r:id="rId69"/>
    <p:sldId id="563" r:id="rId70"/>
    <p:sldId id="564" r:id="rId71"/>
    <p:sldId id="565" r:id="rId72"/>
    <p:sldId id="566" r:id="rId73"/>
    <p:sldId id="567" r:id="rId74"/>
    <p:sldId id="568" r:id="rId75"/>
    <p:sldId id="544" r:id="rId76"/>
    <p:sldId id="545" r:id="rId77"/>
    <p:sldId id="569" r:id="rId78"/>
    <p:sldId id="546" r:id="rId79"/>
    <p:sldId id="547" r:id="rId80"/>
    <p:sldId id="570" r:id="rId81"/>
    <p:sldId id="571" r:id="rId82"/>
    <p:sldId id="572" r:id="rId83"/>
    <p:sldId id="573" r:id="rId84"/>
    <p:sldId id="548" r:id="rId85"/>
    <p:sldId id="574" r:id="rId86"/>
    <p:sldId id="575" r:id="rId87"/>
    <p:sldId id="550" r:id="rId88"/>
    <p:sldId id="551" r:id="rId89"/>
    <p:sldId id="386" r:id="rId90"/>
    <p:sldId id="580" r:id="rId91"/>
    <p:sldId id="581" r:id="rId92"/>
    <p:sldId id="391" r:id="rId93"/>
    <p:sldId id="517" r:id="rId94"/>
    <p:sldId id="392" r:id="rId95"/>
    <p:sldId id="393" r:id="rId96"/>
    <p:sldId id="394" r:id="rId97"/>
    <p:sldId id="395" r:id="rId98"/>
    <p:sldId id="396" r:id="rId99"/>
    <p:sldId id="541" r:id="rId100"/>
    <p:sldId id="542" r:id="rId101"/>
    <p:sldId id="578" r:id="rId102"/>
    <p:sldId id="579" r:id="rId103"/>
    <p:sldId id="543" r:id="rId104"/>
    <p:sldId id="511" r:id="rId105"/>
    <p:sldId id="615" r:id="rId106"/>
    <p:sldId id="617" r:id="rId107"/>
    <p:sldId id="616" r:id="rId108"/>
    <p:sldId id="587" r:id="rId109"/>
    <p:sldId id="592" r:id="rId110"/>
    <p:sldId id="593" r:id="rId111"/>
    <p:sldId id="594" r:id="rId112"/>
    <p:sldId id="620" r:id="rId113"/>
    <p:sldId id="621" r:id="rId114"/>
    <p:sldId id="622" r:id="rId115"/>
    <p:sldId id="623" r:id="rId116"/>
    <p:sldId id="624" r:id="rId117"/>
    <p:sldId id="625" r:id="rId118"/>
    <p:sldId id="626" r:id="rId119"/>
    <p:sldId id="627" r:id="rId120"/>
    <p:sldId id="628" r:id="rId121"/>
    <p:sldId id="629" r:id="rId122"/>
    <p:sldId id="630" r:id="rId123"/>
    <p:sldId id="597" r:id="rId124"/>
    <p:sldId id="596" r:id="rId125"/>
    <p:sldId id="598" r:id="rId126"/>
    <p:sldId id="612" r:id="rId127"/>
    <p:sldId id="613" r:id="rId128"/>
    <p:sldId id="614" r:id="rId129"/>
    <p:sldId id="631" r:id="rId13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464FF"/>
    <a:srgbClr val="C8C8FF"/>
    <a:srgbClr val="2963BB"/>
    <a:srgbClr val="9696FF"/>
    <a:srgbClr val="5498B9"/>
    <a:srgbClr val="78B0D6"/>
    <a:srgbClr val="FC3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0" autoAdjust="0"/>
    <p:restoredTop sz="94692" autoAdjust="0"/>
  </p:normalViewPr>
  <p:slideViewPr>
    <p:cSldViewPr>
      <p:cViewPr>
        <p:scale>
          <a:sx n="60" d="100"/>
          <a:sy n="60" d="100"/>
        </p:scale>
        <p:origin x="-1140" y="-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D00E6-F447-4AF2-AD40-1706704C9CB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BAA48D-5DEB-4BFA-A585-D398442E9DA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ППЭ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F89B24-451D-42C4-A124-623A1F72E941}" type="parTrans" cxnId="{3913F823-22B7-402A-B721-0952025FA0A4}">
      <dgm:prSet/>
      <dgm:spPr/>
      <dgm:t>
        <a:bodyPr/>
        <a:lstStyle/>
        <a:p>
          <a:endParaRPr lang="ru-RU"/>
        </a:p>
      </dgm:t>
    </dgm:pt>
    <dgm:pt modelId="{F4A13DFE-D780-4401-B336-917B1BC17687}" type="sibTrans" cxnId="{3913F823-22B7-402A-B721-0952025FA0A4}">
      <dgm:prSet/>
      <dgm:spPr/>
      <dgm:t>
        <a:bodyPr/>
        <a:lstStyle/>
        <a:p>
          <a:endParaRPr lang="ru-RU"/>
        </a:p>
      </dgm:t>
    </dgm:pt>
    <dgm:pt modelId="{A9B4C6CB-14B7-4662-856A-964E2ECB9C2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Аудитории для участников ЕГЭ (не более                   15 чел.)</a:t>
          </a:r>
          <a:endParaRPr lang="ru-RU" sz="1800" b="1" dirty="0">
            <a:solidFill>
              <a:schemeClr val="tx1"/>
            </a:solidFill>
          </a:endParaRPr>
        </a:p>
      </dgm:t>
    </dgm:pt>
    <dgm:pt modelId="{AF1B9DD7-8D99-48E9-959B-1D8D9613C2C8}" type="parTrans" cxnId="{F47F134A-53C4-4C3F-BE01-7378CA63C0E3}">
      <dgm:prSet/>
      <dgm:spPr/>
      <dgm:t>
        <a:bodyPr/>
        <a:lstStyle/>
        <a:p>
          <a:endParaRPr lang="ru-RU"/>
        </a:p>
      </dgm:t>
    </dgm:pt>
    <dgm:pt modelId="{168D89E1-61A3-4E9E-98E5-9FE11FF576A1}" type="sibTrans" cxnId="{F47F134A-53C4-4C3F-BE01-7378CA63C0E3}">
      <dgm:prSet/>
      <dgm:spPr/>
      <dgm:t>
        <a:bodyPr/>
        <a:lstStyle/>
        <a:p>
          <a:endParaRPr lang="ru-RU"/>
        </a:p>
      </dgm:t>
    </dgm:pt>
    <dgm:pt modelId="{FA4901BB-8854-463D-9F7F-656DB7E86492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Помещение для руководителя ППЭ</a:t>
          </a:r>
          <a:endParaRPr lang="ru-RU" sz="1800" b="1" dirty="0">
            <a:solidFill>
              <a:schemeClr val="tx1"/>
            </a:solidFill>
          </a:endParaRPr>
        </a:p>
      </dgm:t>
    </dgm:pt>
    <dgm:pt modelId="{7881F999-7EB6-4FCC-83D9-6559DD5EF2CD}" type="parTrans" cxnId="{A72303D0-C820-4150-A230-504574CE8F26}">
      <dgm:prSet/>
      <dgm:spPr/>
      <dgm:t>
        <a:bodyPr/>
        <a:lstStyle/>
        <a:p>
          <a:endParaRPr lang="ru-RU"/>
        </a:p>
      </dgm:t>
    </dgm:pt>
    <dgm:pt modelId="{DA8DD025-14F2-492E-88AE-4559790EA7F3}" type="sibTrans" cxnId="{A72303D0-C820-4150-A230-504574CE8F26}">
      <dgm:prSet/>
      <dgm:spPr/>
      <dgm:t>
        <a:bodyPr/>
        <a:lstStyle/>
        <a:p>
          <a:endParaRPr lang="ru-RU"/>
        </a:p>
      </dgm:t>
    </dgm:pt>
    <dgm:pt modelId="{1A55D884-93E9-4A3E-BEDC-85609034B218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Помещение для медицинского работника в ППЭ</a:t>
          </a:r>
          <a:endParaRPr lang="ru-RU" sz="1800" b="1" dirty="0">
            <a:solidFill>
              <a:schemeClr val="tx1"/>
            </a:solidFill>
          </a:endParaRPr>
        </a:p>
      </dgm:t>
    </dgm:pt>
    <dgm:pt modelId="{D81FBC6C-0EF4-4F24-8697-54BE73E0C8A2}" type="parTrans" cxnId="{444D705C-736E-4FB1-BFF3-C58540BDD755}">
      <dgm:prSet/>
      <dgm:spPr/>
      <dgm:t>
        <a:bodyPr/>
        <a:lstStyle/>
        <a:p>
          <a:endParaRPr lang="ru-RU"/>
        </a:p>
      </dgm:t>
    </dgm:pt>
    <dgm:pt modelId="{C83A0749-53B8-4052-B4B0-9DA739CCC669}" type="sibTrans" cxnId="{444D705C-736E-4FB1-BFF3-C58540BDD755}">
      <dgm:prSet/>
      <dgm:spPr/>
      <dgm:t>
        <a:bodyPr/>
        <a:lstStyle/>
        <a:p>
          <a:endParaRPr lang="ru-RU"/>
        </a:p>
      </dgm:t>
    </dgm:pt>
    <dgm:pt modelId="{DDEFF0F6-7F10-4D62-9F7C-97820E62F513}">
      <dgm:prSet custT="1"/>
      <dgm:spPr>
        <a:ln>
          <a:solidFill>
            <a:srgbClr val="006AB3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Помещение для  общественных наблюдателей, представителей СМИ</a:t>
          </a:r>
          <a:endParaRPr lang="ru-RU" sz="1800" b="1" dirty="0">
            <a:solidFill>
              <a:schemeClr val="tx1"/>
            </a:solidFill>
          </a:endParaRPr>
        </a:p>
      </dgm:t>
    </dgm:pt>
    <dgm:pt modelId="{F97BC36E-9EEE-4115-93EB-BD9840052D11}" type="parTrans" cxnId="{7057EE1A-934E-47C1-A1C8-0A11C042323B}">
      <dgm:prSet/>
      <dgm:spPr/>
      <dgm:t>
        <a:bodyPr/>
        <a:lstStyle/>
        <a:p>
          <a:endParaRPr lang="ru-RU"/>
        </a:p>
      </dgm:t>
    </dgm:pt>
    <dgm:pt modelId="{5EE85AF4-38C3-4EDA-AF99-74DA8D6E06F9}" type="sibTrans" cxnId="{7057EE1A-934E-47C1-A1C8-0A11C042323B}">
      <dgm:prSet/>
      <dgm:spPr/>
      <dgm:t>
        <a:bodyPr/>
        <a:lstStyle/>
        <a:p>
          <a:endParaRPr lang="ru-RU"/>
        </a:p>
      </dgm:t>
    </dgm:pt>
    <dgm:pt modelId="{EFA9D163-B58D-4E13-B776-EF25F788D70D}" type="pres">
      <dgm:prSet presAssocID="{D08D00E6-F447-4AF2-AD40-1706704C9C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601D77-9F69-45C4-B783-38945D01315C}" type="pres">
      <dgm:prSet presAssocID="{A6BAA48D-5DEB-4BFA-A585-D398442E9DA1}" presName="hierRoot1" presStyleCnt="0"/>
      <dgm:spPr/>
      <dgm:t>
        <a:bodyPr/>
        <a:lstStyle/>
        <a:p>
          <a:endParaRPr lang="ru-RU"/>
        </a:p>
      </dgm:t>
    </dgm:pt>
    <dgm:pt modelId="{B3697524-A162-4278-B5CA-01BC9EE7F6B1}" type="pres">
      <dgm:prSet presAssocID="{A6BAA48D-5DEB-4BFA-A585-D398442E9DA1}" presName="composite" presStyleCnt="0"/>
      <dgm:spPr/>
      <dgm:t>
        <a:bodyPr/>
        <a:lstStyle/>
        <a:p>
          <a:endParaRPr lang="ru-RU"/>
        </a:p>
      </dgm:t>
    </dgm:pt>
    <dgm:pt modelId="{00D7C722-C9AC-4F69-967E-718DDE614F17}" type="pres">
      <dgm:prSet presAssocID="{A6BAA48D-5DEB-4BFA-A585-D398442E9DA1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C85F6FDD-B685-42BC-8159-351695BA715C}" type="pres">
      <dgm:prSet presAssocID="{A6BAA48D-5DEB-4BFA-A585-D398442E9DA1}" presName="text" presStyleLbl="fgAcc0" presStyleIdx="0" presStyleCnt="1" custScaleX="261712" custScaleY="34605" custLinFactNeighborX="-6804" custLinFactNeighborY="-839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AF7AA8-0C97-418E-8DB0-779ED8A4B1F6}" type="pres">
      <dgm:prSet presAssocID="{A6BAA48D-5DEB-4BFA-A585-D398442E9DA1}" presName="hierChild2" presStyleCnt="0"/>
      <dgm:spPr/>
      <dgm:t>
        <a:bodyPr/>
        <a:lstStyle/>
        <a:p>
          <a:endParaRPr lang="ru-RU"/>
        </a:p>
      </dgm:t>
    </dgm:pt>
    <dgm:pt modelId="{C36BBB7B-91EE-434F-B463-01B6D5A92832}" type="pres">
      <dgm:prSet presAssocID="{AF1B9DD7-8D99-48E9-959B-1D8D9613C2C8}" presName="Name10" presStyleLbl="parChTrans1D2" presStyleIdx="0" presStyleCnt="4"/>
      <dgm:spPr/>
      <dgm:t>
        <a:bodyPr/>
        <a:lstStyle/>
        <a:p>
          <a:endParaRPr lang="ru-RU"/>
        </a:p>
      </dgm:t>
    </dgm:pt>
    <dgm:pt modelId="{2715947F-5FB6-472F-B408-86DF3FD794C3}" type="pres">
      <dgm:prSet presAssocID="{A9B4C6CB-14B7-4662-856A-964E2ECB9C25}" presName="hierRoot2" presStyleCnt="0"/>
      <dgm:spPr/>
      <dgm:t>
        <a:bodyPr/>
        <a:lstStyle/>
        <a:p>
          <a:endParaRPr lang="ru-RU"/>
        </a:p>
      </dgm:t>
    </dgm:pt>
    <dgm:pt modelId="{A0C735DF-810B-424B-8A17-D03CA100B8FE}" type="pres">
      <dgm:prSet presAssocID="{A9B4C6CB-14B7-4662-856A-964E2ECB9C25}" presName="composite2" presStyleCnt="0"/>
      <dgm:spPr/>
      <dgm:t>
        <a:bodyPr/>
        <a:lstStyle/>
        <a:p>
          <a:endParaRPr lang="ru-RU"/>
        </a:p>
      </dgm:t>
    </dgm:pt>
    <dgm:pt modelId="{A4C0F177-85E9-41A3-925E-969E4F544606}" type="pres">
      <dgm:prSet presAssocID="{A9B4C6CB-14B7-4662-856A-964E2ECB9C25}" presName="background2" presStyleLbl="node2" presStyleIdx="0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611A276-5977-44A7-940A-C75F660D79F8}" type="pres">
      <dgm:prSet presAssocID="{A9B4C6CB-14B7-4662-856A-964E2ECB9C25}" presName="text2" presStyleLbl="fgAcc2" presStyleIdx="0" presStyleCnt="4" custScaleX="126822" custScaleY="156742" custLinFactNeighborX="-13754" custLinFactNeighborY="-631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E3F2CA-9235-4D51-9AC0-43256A53826F}" type="pres">
      <dgm:prSet presAssocID="{A9B4C6CB-14B7-4662-856A-964E2ECB9C25}" presName="hierChild3" presStyleCnt="0"/>
      <dgm:spPr/>
      <dgm:t>
        <a:bodyPr/>
        <a:lstStyle/>
        <a:p>
          <a:endParaRPr lang="ru-RU"/>
        </a:p>
      </dgm:t>
    </dgm:pt>
    <dgm:pt modelId="{1CF84FCA-BE6F-4D16-9ABA-115B5C0CBC6B}" type="pres">
      <dgm:prSet presAssocID="{7881F999-7EB6-4FCC-83D9-6559DD5EF2CD}" presName="Name10" presStyleLbl="parChTrans1D2" presStyleIdx="1" presStyleCnt="4"/>
      <dgm:spPr/>
      <dgm:t>
        <a:bodyPr/>
        <a:lstStyle/>
        <a:p>
          <a:endParaRPr lang="ru-RU"/>
        </a:p>
      </dgm:t>
    </dgm:pt>
    <dgm:pt modelId="{A33E03DA-F2DB-44CE-955F-2C09FBA1448F}" type="pres">
      <dgm:prSet presAssocID="{FA4901BB-8854-463D-9F7F-656DB7E86492}" presName="hierRoot2" presStyleCnt="0"/>
      <dgm:spPr/>
      <dgm:t>
        <a:bodyPr/>
        <a:lstStyle/>
        <a:p>
          <a:endParaRPr lang="ru-RU"/>
        </a:p>
      </dgm:t>
    </dgm:pt>
    <dgm:pt modelId="{C6EB41E7-A40E-42D2-ACDA-D2E163156D49}" type="pres">
      <dgm:prSet presAssocID="{FA4901BB-8854-463D-9F7F-656DB7E86492}" presName="composite2" presStyleCnt="0"/>
      <dgm:spPr/>
      <dgm:t>
        <a:bodyPr/>
        <a:lstStyle/>
        <a:p>
          <a:endParaRPr lang="ru-RU"/>
        </a:p>
      </dgm:t>
    </dgm:pt>
    <dgm:pt modelId="{5FB3B2D0-5465-43F3-B6BC-68374361AACF}" type="pres">
      <dgm:prSet presAssocID="{FA4901BB-8854-463D-9F7F-656DB7E86492}" presName="background2" presStyleLbl="node2" presStyleIdx="1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30BAD14F-7F84-43ED-95DC-F4AE62577931}" type="pres">
      <dgm:prSet presAssocID="{FA4901BB-8854-463D-9F7F-656DB7E86492}" presName="text2" presStyleLbl="fgAcc2" presStyleIdx="1" presStyleCnt="4" custScaleX="116703" custScaleY="159696" custLinFactNeighborX="-1941" custLinFactNeighborY="-644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9B42F4-D9C6-45E6-8A5C-E67508C3F5CC}" type="pres">
      <dgm:prSet presAssocID="{FA4901BB-8854-463D-9F7F-656DB7E86492}" presName="hierChild3" presStyleCnt="0"/>
      <dgm:spPr/>
      <dgm:t>
        <a:bodyPr/>
        <a:lstStyle/>
        <a:p>
          <a:endParaRPr lang="ru-RU"/>
        </a:p>
      </dgm:t>
    </dgm:pt>
    <dgm:pt modelId="{230B5362-2F95-4286-B196-FB70F94FA60D}" type="pres">
      <dgm:prSet presAssocID="{D81FBC6C-0EF4-4F24-8697-54BE73E0C8A2}" presName="Name10" presStyleLbl="parChTrans1D2" presStyleIdx="2" presStyleCnt="4"/>
      <dgm:spPr/>
      <dgm:t>
        <a:bodyPr/>
        <a:lstStyle/>
        <a:p>
          <a:endParaRPr lang="ru-RU"/>
        </a:p>
      </dgm:t>
    </dgm:pt>
    <dgm:pt modelId="{3C4CA0D7-16FF-43C7-BD8C-4ECDF4B6AE98}" type="pres">
      <dgm:prSet presAssocID="{1A55D884-93E9-4A3E-BEDC-85609034B218}" presName="hierRoot2" presStyleCnt="0"/>
      <dgm:spPr/>
      <dgm:t>
        <a:bodyPr/>
        <a:lstStyle/>
        <a:p>
          <a:endParaRPr lang="ru-RU"/>
        </a:p>
      </dgm:t>
    </dgm:pt>
    <dgm:pt modelId="{1DFEFDB8-B589-4FC0-9648-53B11AB97F7D}" type="pres">
      <dgm:prSet presAssocID="{1A55D884-93E9-4A3E-BEDC-85609034B218}" presName="composite2" presStyleCnt="0"/>
      <dgm:spPr/>
      <dgm:t>
        <a:bodyPr/>
        <a:lstStyle/>
        <a:p>
          <a:endParaRPr lang="ru-RU"/>
        </a:p>
      </dgm:t>
    </dgm:pt>
    <dgm:pt modelId="{C2B859CA-C99A-473E-8E92-3B013A75E51A}" type="pres">
      <dgm:prSet presAssocID="{1A55D884-93E9-4A3E-BEDC-85609034B218}" presName="background2" presStyleLbl="node2" presStyleIdx="2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FCFF747-042B-4645-AB6F-444FF6521770}" type="pres">
      <dgm:prSet presAssocID="{1A55D884-93E9-4A3E-BEDC-85609034B218}" presName="text2" presStyleLbl="fgAcc2" presStyleIdx="2" presStyleCnt="4" custScaleX="124184" custScaleY="156743" custLinFactNeighborX="-10" custLinFactNeighborY="-628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2265EA-A754-48B0-9ADB-958F0BD408F0}" type="pres">
      <dgm:prSet presAssocID="{1A55D884-93E9-4A3E-BEDC-85609034B218}" presName="hierChild3" presStyleCnt="0"/>
      <dgm:spPr/>
      <dgm:t>
        <a:bodyPr/>
        <a:lstStyle/>
        <a:p>
          <a:endParaRPr lang="ru-RU"/>
        </a:p>
      </dgm:t>
    </dgm:pt>
    <dgm:pt modelId="{6E498138-3AEE-486C-9CC5-7786A3CE4673}" type="pres">
      <dgm:prSet presAssocID="{F97BC36E-9EEE-4115-93EB-BD9840052D11}" presName="Name10" presStyleLbl="parChTrans1D2" presStyleIdx="3" presStyleCnt="4"/>
      <dgm:spPr/>
      <dgm:t>
        <a:bodyPr/>
        <a:lstStyle/>
        <a:p>
          <a:endParaRPr lang="ru-RU"/>
        </a:p>
      </dgm:t>
    </dgm:pt>
    <dgm:pt modelId="{8DDB45AF-0FD6-44B8-B6AA-ECFECBB6D6C4}" type="pres">
      <dgm:prSet presAssocID="{DDEFF0F6-7F10-4D62-9F7C-97820E62F513}" presName="hierRoot2" presStyleCnt="0"/>
      <dgm:spPr/>
    </dgm:pt>
    <dgm:pt modelId="{5DE81960-1057-497B-9944-093F99DA99B2}" type="pres">
      <dgm:prSet presAssocID="{DDEFF0F6-7F10-4D62-9F7C-97820E62F513}" presName="composite2" presStyleCnt="0"/>
      <dgm:spPr/>
    </dgm:pt>
    <dgm:pt modelId="{40BD8B19-8CB4-49CF-BF15-A254793EA127}" type="pres">
      <dgm:prSet presAssocID="{DDEFF0F6-7F10-4D62-9F7C-97820E62F513}" presName="background2" presStyleLbl="node2" presStyleIdx="3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D8688E8-99A8-4AA7-A8DC-B7890D83DE02}" type="pres">
      <dgm:prSet presAssocID="{DDEFF0F6-7F10-4D62-9F7C-97820E62F513}" presName="text2" presStyleLbl="fgAcc2" presStyleIdx="3" presStyleCnt="4" custScaleX="130804" custScaleY="159696" custLinFactNeighborX="11006" custLinFactNeighborY="-610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18EE58-70A6-4526-9FF2-D13AECB50133}" type="pres">
      <dgm:prSet presAssocID="{DDEFF0F6-7F10-4D62-9F7C-97820E62F513}" presName="hierChild3" presStyleCnt="0"/>
      <dgm:spPr/>
    </dgm:pt>
  </dgm:ptLst>
  <dgm:cxnLst>
    <dgm:cxn modelId="{452B1FE5-54A6-4FE5-B561-A5F9AC219EB8}" type="presOf" srcId="{F97BC36E-9EEE-4115-93EB-BD9840052D11}" destId="{6E498138-3AEE-486C-9CC5-7786A3CE4673}" srcOrd="0" destOrd="0" presId="urn:microsoft.com/office/officeart/2005/8/layout/hierarchy1"/>
    <dgm:cxn modelId="{A9470080-03F5-4FAE-BDFC-33D5AE6B8336}" type="presOf" srcId="{D08D00E6-F447-4AF2-AD40-1706704C9CBE}" destId="{EFA9D163-B58D-4E13-B776-EF25F788D70D}" srcOrd="0" destOrd="0" presId="urn:microsoft.com/office/officeart/2005/8/layout/hierarchy1"/>
    <dgm:cxn modelId="{929FAA94-CC99-48B0-A270-395E167A44FC}" type="presOf" srcId="{DDEFF0F6-7F10-4D62-9F7C-97820E62F513}" destId="{2D8688E8-99A8-4AA7-A8DC-B7890D83DE02}" srcOrd="0" destOrd="0" presId="urn:microsoft.com/office/officeart/2005/8/layout/hierarchy1"/>
    <dgm:cxn modelId="{F47F134A-53C4-4C3F-BE01-7378CA63C0E3}" srcId="{A6BAA48D-5DEB-4BFA-A585-D398442E9DA1}" destId="{A9B4C6CB-14B7-4662-856A-964E2ECB9C25}" srcOrd="0" destOrd="0" parTransId="{AF1B9DD7-8D99-48E9-959B-1D8D9613C2C8}" sibTransId="{168D89E1-61A3-4E9E-98E5-9FE11FF576A1}"/>
    <dgm:cxn modelId="{C4B60EC0-0776-4425-AAD3-7FF51945145C}" type="presOf" srcId="{7881F999-7EB6-4FCC-83D9-6559DD5EF2CD}" destId="{1CF84FCA-BE6F-4D16-9ABA-115B5C0CBC6B}" srcOrd="0" destOrd="0" presId="urn:microsoft.com/office/officeart/2005/8/layout/hierarchy1"/>
    <dgm:cxn modelId="{D27B74E8-C314-4DFB-8D78-259026B92A4F}" type="presOf" srcId="{FA4901BB-8854-463D-9F7F-656DB7E86492}" destId="{30BAD14F-7F84-43ED-95DC-F4AE62577931}" srcOrd="0" destOrd="0" presId="urn:microsoft.com/office/officeart/2005/8/layout/hierarchy1"/>
    <dgm:cxn modelId="{3913F823-22B7-402A-B721-0952025FA0A4}" srcId="{D08D00E6-F447-4AF2-AD40-1706704C9CBE}" destId="{A6BAA48D-5DEB-4BFA-A585-D398442E9DA1}" srcOrd="0" destOrd="0" parTransId="{00F89B24-451D-42C4-A124-623A1F72E941}" sibTransId="{F4A13DFE-D780-4401-B336-917B1BC17687}"/>
    <dgm:cxn modelId="{444D705C-736E-4FB1-BFF3-C58540BDD755}" srcId="{A6BAA48D-5DEB-4BFA-A585-D398442E9DA1}" destId="{1A55D884-93E9-4A3E-BEDC-85609034B218}" srcOrd="2" destOrd="0" parTransId="{D81FBC6C-0EF4-4F24-8697-54BE73E0C8A2}" sibTransId="{C83A0749-53B8-4052-B4B0-9DA739CCC669}"/>
    <dgm:cxn modelId="{5EC98210-C6B1-4115-82C0-9E9F1F4ADC46}" type="presOf" srcId="{1A55D884-93E9-4A3E-BEDC-85609034B218}" destId="{2FCFF747-042B-4645-AB6F-444FF6521770}" srcOrd="0" destOrd="0" presId="urn:microsoft.com/office/officeart/2005/8/layout/hierarchy1"/>
    <dgm:cxn modelId="{92D6ECD3-4309-467A-8F14-E9056C71402C}" type="presOf" srcId="{AF1B9DD7-8D99-48E9-959B-1D8D9613C2C8}" destId="{C36BBB7B-91EE-434F-B463-01B6D5A92832}" srcOrd="0" destOrd="0" presId="urn:microsoft.com/office/officeart/2005/8/layout/hierarchy1"/>
    <dgm:cxn modelId="{1FE55689-DC25-47F3-9AFB-C7294552338D}" type="presOf" srcId="{A9B4C6CB-14B7-4662-856A-964E2ECB9C25}" destId="{2611A276-5977-44A7-940A-C75F660D79F8}" srcOrd="0" destOrd="0" presId="urn:microsoft.com/office/officeart/2005/8/layout/hierarchy1"/>
    <dgm:cxn modelId="{7057EE1A-934E-47C1-A1C8-0A11C042323B}" srcId="{A6BAA48D-5DEB-4BFA-A585-D398442E9DA1}" destId="{DDEFF0F6-7F10-4D62-9F7C-97820E62F513}" srcOrd="3" destOrd="0" parTransId="{F97BC36E-9EEE-4115-93EB-BD9840052D11}" sibTransId="{5EE85AF4-38C3-4EDA-AF99-74DA8D6E06F9}"/>
    <dgm:cxn modelId="{2B2C27F0-C54D-4B73-89DD-6592A2085EDD}" type="presOf" srcId="{A6BAA48D-5DEB-4BFA-A585-D398442E9DA1}" destId="{C85F6FDD-B685-42BC-8159-351695BA715C}" srcOrd="0" destOrd="0" presId="urn:microsoft.com/office/officeart/2005/8/layout/hierarchy1"/>
    <dgm:cxn modelId="{A72303D0-C820-4150-A230-504574CE8F26}" srcId="{A6BAA48D-5DEB-4BFA-A585-D398442E9DA1}" destId="{FA4901BB-8854-463D-9F7F-656DB7E86492}" srcOrd="1" destOrd="0" parTransId="{7881F999-7EB6-4FCC-83D9-6559DD5EF2CD}" sibTransId="{DA8DD025-14F2-492E-88AE-4559790EA7F3}"/>
    <dgm:cxn modelId="{BDEA1D46-23F8-4409-9DC6-14660F347849}" type="presOf" srcId="{D81FBC6C-0EF4-4F24-8697-54BE73E0C8A2}" destId="{230B5362-2F95-4286-B196-FB70F94FA60D}" srcOrd="0" destOrd="0" presId="urn:microsoft.com/office/officeart/2005/8/layout/hierarchy1"/>
    <dgm:cxn modelId="{50B98E01-CDA1-455F-B522-09E30F98DA91}" type="presParOf" srcId="{EFA9D163-B58D-4E13-B776-EF25F788D70D}" destId="{AD601D77-9F69-45C4-B783-38945D01315C}" srcOrd="0" destOrd="0" presId="urn:microsoft.com/office/officeart/2005/8/layout/hierarchy1"/>
    <dgm:cxn modelId="{77AC07DC-F121-4ED4-ACF2-D3EDCEE09FA4}" type="presParOf" srcId="{AD601D77-9F69-45C4-B783-38945D01315C}" destId="{B3697524-A162-4278-B5CA-01BC9EE7F6B1}" srcOrd="0" destOrd="0" presId="urn:microsoft.com/office/officeart/2005/8/layout/hierarchy1"/>
    <dgm:cxn modelId="{1D76F403-79A3-4818-A39E-223346EA5BB9}" type="presParOf" srcId="{B3697524-A162-4278-B5CA-01BC9EE7F6B1}" destId="{00D7C722-C9AC-4F69-967E-718DDE614F17}" srcOrd="0" destOrd="0" presId="urn:microsoft.com/office/officeart/2005/8/layout/hierarchy1"/>
    <dgm:cxn modelId="{EB0D1A0F-B490-465C-9A95-681CF4199EAA}" type="presParOf" srcId="{B3697524-A162-4278-B5CA-01BC9EE7F6B1}" destId="{C85F6FDD-B685-42BC-8159-351695BA715C}" srcOrd="1" destOrd="0" presId="urn:microsoft.com/office/officeart/2005/8/layout/hierarchy1"/>
    <dgm:cxn modelId="{979B93FF-2902-4DDC-BB5B-578241E4C56D}" type="presParOf" srcId="{AD601D77-9F69-45C4-B783-38945D01315C}" destId="{E9AF7AA8-0C97-418E-8DB0-779ED8A4B1F6}" srcOrd="1" destOrd="0" presId="urn:microsoft.com/office/officeart/2005/8/layout/hierarchy1"/>
    <dgm:cxn modelId="{558A2165-5B02-4B0E-B227-A74AA626C8F7}" type="presParOf" srcId="{E9AF7AA8-0C97-418E-8DB0-779ED8A4B1F6}" destId="{C36BBB7B-91EE-434F-B463-01B6D5A92832}" srcOrd="0" destOrd="0" presId="urn:microsoft.com/office/officeart/2005/8/layout/hierarchy1"/>
    <dgm:cxn modelId="{CF57D22F-3501-4AFB-8F31-B83911504820}" type="presParOf" srcId="{E9AF7AA8-0C97-418E-8DB0-779ED8A4B1F6}" destId="{2715947F-5FB6-472F-B408-86DF3FD794C3}" srcOrd="1" destOrd="0" presId="urn:microsoft.com/office/officeart/2005/8/layout/hierarchy1"/>
    <dgm:cxn modelId="{7F0BA57E-6AA7-4277-AAE5-4CAF33CB0344}" type="presParOf" srcId="{2715947F-5FB6-472F-B408-86DF3FD794C3}" destId="{A0C735DF-810B-424B-8A17-D03CA100B8FE}" srcOrd="0" destOrd="0" presId="urn:microsoft.com/office/officeart/2005/8/layout/hierarchy1"/>
    <dgm:cxn modelId="{086B138F-BCC4-4C55-8B13-908CE13C9278}" type="presParOf" srcId="{A0C735DF-810B-424B-8A17-D03CA100B8FE}" destId="{A4C0F177-85E9-41A3-925E-969E4F544606}" srcOrd="0" destOrd="0" presId="urn:microsoft.com/office/officeart/2005/8/layout/hierarchy1"/>
    <dgm:cxn modelId="{D3AC318C-443C-4463-A297-E6AD50FBD343}" type="presParOf" srcId="{A0C735DF-810B-424B-8A17-D03CA100B8FE}" destId="{2611A276-5977-44A7-940A-C75F660D79F8}" srcOrd="1" destOrd="0" presId="urn:microsoft.com/office/officeart/2005/8/layout/hierarchy1"/>
    <dgm:cxn modelId="{FE9A9188-E233-4496-A168-CFA45BD87660}" type="presParOf" srcId="{2715947F-5FB6-472F-B408-86DF3FD794C3}" destId="{93E3F2CA-9235-4D51-9AC0-43256A53826F}" srcOrd="1" destOrd="0" presId="urn:microsoft.com/office/officeart/2005/8/layout/hierarchy1"/>
    <dgm:cxn modelId="{9BAA7BB4-98FD-4365-9E0D-6DEF62C039D2}" type="presParOf" srcId="{E9AF7AA8-0C97-418E-8DB0-779ED8A4B1F6}" destId="{1CF84FCA-BE6F-4D16-9ABA-115B5C0CBC6B}" srcOrd="2" destOrd="0" presId="urn:microsoft.com/office/officeart/2005/8/layout/hierarchy1"/>
    <dgm:cxn modelId="{99A62E59-2402-4181-B059-B3D31FEB0B82}" type="presParOf" srcId="{E9AF7AA8-0C97-418E-8DB0-779ED8A4B1F6}" destId="{A33E03DA-F2DB-44CE-955F-2C09FBA1448F}" srcOrd="3" destOrd="0" presId="urn:microsoft.com/office/officeart/2005/8/layout/hierarchy1"/>
    <dgm:cxn modelId="{1B55B170-163C-4044-A2BF-8949ED4D6D9F}" type="presParOf" srcId="{A33E03DA-F2DB-44CE-955F-2C09FBA1448F}" destId="{C6EB41E7-A40E-42D2-ACDA-D2E163156D49}" srcOrd="0" destOrd="0" presId="urn:microsoft.com/office/officeart/2005/8/layout/hierarchy1"/>
    <dgm:cxn modelId="{CFEB0E3D-E2E1-4B46-8AB8-F9EEB4C750C0}" type="presParOf" srcId="{C6EB41E7-A40E-42D2-ACDA-D2E163156D49}" destId="{5FB3B2D0-5465-43F3-B6BC-68374361AACF}" srcOrd="0" destOrd="0" presId="urn:microsoft.com/office/officeart/2005/8/layout/hierarchy1"/>
    <dgm:cxn modelId="{408B530B-4D1C-4B63-8B70-D2A3B26AC4FD}" type="presParOf" srcId="{C6EB41E7-A40E-42D2-ACDA-D2E163156D49}" destId="{30BAD14F-7F84-43ED-95DC-F4AE62577931}" srcOrd="1" destOrd="0" presId="urn:microsoft.com/office/officeart/2005/8/layout/hierarchy1"/>
    <dgm:cxn modelId="{E2FE4B7B-B873-449B-9EC1-0EAAA2C8DB4D}" type="presParOf" srcId="{A33E03DA-F2DB-44CE-955F-2C09FBA1448F}" destId="{619B42F4-D9C6-45E6-8A5C-E67508C3F5CC}" srcOrd="1" destOrd="0" presId="urn:microsoft.com/office/officeart/2005/8/layout/hierarchy1"/>
    <dgm:cxn modelId="{9CAB730C-B89E-4C57-B136-C3348FB36316}" type="presParOf" srcId="{E9AF7AA8-0C97-418E-8DB0-779ED8A4B1F6}" destId="{230B5362-2F95-4286-B196-FB70F94FA60D}" srcOrd="4" destOrd="0" presId="urn:microsoft.com/office/officeart/2005/8/layout/hierarchy1"/>
    <dgm:cxn modelId="{78E43997-85C7-46EB-9058-7A779ADAB668}" type="presParOf" srcId="{E9AF7AA8-0C97-418E-8DB0-779ED8A4B1F6}" destId="{3C4CA0D7-16FF-43C7-BD8C-4ECDF4B6AE98}" srcOrd="5" destOrd="0" presId="urn:microsoft.com/office/officeart/2005/8/layout/hierarchy1"/>
    <dgm:cxn modelId="{9857453F-635F-4BB1-860B-DE4DD1E9407D}" type="presParOf" srcId="{3C4CA0D7-16FF-43C7-BD8C-4ECDF4B6AE98}" destId="{1DFEFDB8-B589-4FC0-9648-53B11AB97F7D}" srcOrd="0" destOrd="0" presId="urn:microsoft.com/office/officeart/2005/8/layout/hierarchy1"/>
    <dgm:cxn modelId="{07D18BD8-C08D-49BF-9310-E164DD95CE72}" type="presParOf" srcId="{1DFEFDB8-B589-4FC0-9648-53B11AB97F7D}" destId="{C2B859CA-C99A-473E-8E92-3B013A75E51A}" srcOrd="0" destOrd="0" presId="urn:microsoft.com/office/officeart/2005/8/layout/hierarchy1"/>
    <dgm:cxn modelId="{2078A859-384C-420E-B1BB-C7E812527491}" type="presParOf" srcId="{1DFEFDB8-B589-4FC0-9648-53B11AB97F7D}" destId="{2FCFF747-042B-4645-AB6F-444FF6521770}" srcOrd="1" destOrd="0" presId="urn:microsoft.com/office/officeart/2005/8/layout/hierarchy1"/>
    <dgm:cxn modelId="{17A8D505-FED2-4595-A147-9044CAEDD669}" type="presParOf" srcId="{3C4CA0D7-16FF-43C7-BD8C-4ECDF4B6AE98}" destId="{382265EA-A754-48B0-9ADB-958F0BD408F0}" srcOrd="1" destOrd="0" presId="urn:microsoft.com/office/officeart/2005/8/layout/hierarchy1"/>
    <dgm:cxn modelId="{8AC17D1D-61E4-4D21-9170-F2649EC01D19}" type="presParOf" srcId="{E9AF7AA8-0C97-418E-8DB0-779ED8A4B1F6}" destId="{6E498138-3AEE-486C-9CC5-7786A3CE4673}" srcOrd="6" destOrd="0" presId="urn:microsoft.com/office/officeart/2005/8/layout/hierarchy1"/>
    <dgm:cxn modelId="{D6E10E84-DF0E-4489-BBCD-DB378448060E}" type="presParOf" srcId="{E9AF7AA8-0C97-418E-8DB0-779ED8A4B1F6}" destId="{8DDB45AF-0FD6-44B8-B6AA-ECFECBB6D6C4}" srcOrd="7" destOrd="0" presId="urn:microsoft.com/office/officeart/2005/8/layout/hierarchy1"/>
    <dgm:cxn modelId="{702AFFDA-FD3C-4B15-A6A2-A34AF86B7B01}" type="presParOf" srcId="{8DDB45AF-0FD6-44B8-B6AA-ECFECBB6D6C4}" destId="{5DE81960-1057-497B-9944-093F99DA99B2}" srcOrd="0" destOrd="0" presId="urn:microsoft.com/office/officeart/2005/8/layout/hierarchy1"/>
    <dgm:cxn modelId="{9E4D8B30-D6D1-442D-9BAC-7C1689E83B45}" type="presParOf" srcId="{5DE81960-1057-497B-9944-093F99DA99B2}" destId="{40BD8B19-8CB4-49CF-BF15-A254793EA127}" srcOrd="0" destOrd="0" presId="urn:microsoft.com/office/officeart/2005/8/layout/hierarchy1"/>
    <dgm:cxn modelId="{D11A71C1-EFD7-4BC1-A635-54B33A2A8380}" type="presParOf" srcId="{5DE81960-1057-497B-9944-093F99DA99B2}" destId="{2D8688E8-99A8-4AA7-A8DC-B7890D83DE02}" srcOrd="1" destOrd="0" presId="urn:microsoft.com/office/officeart/2005/8/layout/hierarchy1"/>
    <dgm:cxn modelId="{AA7DC666-112B-4CD7-AE20-51C10DE252F5}" type="presParOf" srcId="{8DDB45AF-0FD6-44B8-B6AA-ECFECBB6D6C4}" destId="{F618EE58-70A6-4526-9FF2-D13AECB501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E08F9E-D9AC-4D5A-9015-D18C262461C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22B492-8BB3-4B21-B5E6-15EF7CDCA8D9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до входа в 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ППЭ</a:t>
          </a:r>
          <a:r>
            <a:rPr lang="ru-RU" sz="2400" dirty="0" smtClean="0">
              <a:solidFill>
                <a:schemeClr val="tx1"/>
              </a:solidFill>
            </a:rPr>
            <a:t> (рамка металлоискателя)</a:t>
          </a:r>
          <a:endParaRPr lang="ru-RU" sz="2400" dirty="0">
            <a:solidFill>
              <a:schemeClr val="tx1"/>
            </a:solidFill>
          </a:endParaRPr>
        </a:p>
      </dgm:t>
    </dgm:pt>
    <dgm:pt modelId="{CBF50D1A-6FE3-41A8-8C68-F0F816931E1B}" type="parTrans" cxnId="{613352D7-281C-4713-B36F-E1F33DA7BCF9}">
      <dgm:prSet/>
      <dgm:spPr/>
      <dgm:t>
        <a:bodyPr/>
        <a:lstStyle/>
        <a:p>
          <a:endParaRPr lang="ru-RU"/>
        </a:p>
      </dgm:t>
    </dgm:pt>
    <dgm:pt modelId="{F2D1432A-691E-4890-9377-C659D93F9D61}" type="sibTrans" cxnId="{613352D7-281C-4713-B36F-E1F33DA7BCF9}">
      <dgm:prSet/>
      <dgm:spPr/>
      <dgm:t>
        <a:bodyPr/>
        <a:lstStyle/>
        <a:p>
          <a:endParaRPr lang="ru-RU"/>
        </a:p>
      </dgm:t>
    </dgm:pt>
    <dgm:pt modelId="{AAFD2022-3B0D-41E4-8547-95CB9B1F03C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Места для хранения личных вещей участников ЕГЭ, работников ППЭ</a:t>
          </a:r>
          <a:endParaRPr lang="ru-RU" sz="1800" b="1" dirty="0">
            <a:solidFill>
              <a:schemeClr val="tx1"/>
            </a:solidFill>
          </a:endParaRPr>
        </a:p>
      </dgm:t>
    </dgm:pt>
    <dgm:pt modelId="{86AD533A-AB88-4621-AAE9-9AB4B4F5C41B}" type="parTrans" cxnId="{5CC09370-B8EF-49FC-B44D-688C9EA974FC}">
      <dgm:prSet/>
      <dgm:spPr/>
      <dgm:t>
        <a:bodyPr/>
        <a:lstStyle/>
        <a:p>
          <a:endParaRPr lang="ru-RU"/>
        </a:p>
      </dgm:t>
    </dgm:pt>
    <dgm:pt modelId="{27CB9D6B-1887-45AB-BD0B-27D201ECAE6A}" type="sibTrans" cxnId="{5CC09370-B8EF-49FC-B44D-688C9EA974FC}">
      <dgm:prSet/>
      <dgm:spPr/>
      <dgm:t>
        <a:bodyPr/>
        <a:lstStyle/>
        <a:p>
          <a:endParaRPr lang="ru-RU"/>
        </a:p>
      </dgm:t>
    </dgm:pt>
    <dgm:pt modelId="{8F7D7E0A-459F-4E6A-8C8F-D6AC05279FF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Помещение для сопровождающих представителей ОО</a:t>
          </a:r>
          <a:endParaRPr lang="ru-RU" sz="1800" b="1" dirty="0">
            <a:solidFill>
              <a:schemeClr val="tx1"/>
            </a:solidFill>
          </a:endParaRPr>
        </a:p>
      </dgm:t>
    </dgm:pt>
    <dgm:pt modelId="{1AD5F027-584A-43DF-8C4D-1746C8F4426E}" type="parTrans" cxnId="{5001902D-DE68-4C31-B325-4BCF352E201F}">
      <dgm:prSet/>
      <dgm:spPr/>
      <dgm:t>
        <a:bodyPr/>
        <a:lstStyle/>
        <a:p>
          <a:endParaRPr lang="ru-RU"/>
        </a:p>
      </dgm:t>
    </dgm:pt>
    <dgm:pt modelId="{37DFEC62-7E17-4D81-9032-75F5B9F75D50}" type="sibTrans" cxnId="{5001902D-DE68-4C31-B325-4BCF352E201F}">
      <dgm:prSet/>
      <dgm:spPr/>
      <dgm:t>
        <a:bodyPr/>
        <a:lstStyle/>
        <a:p>
          <a:endParaRPr lang="ru-RU"/>
        </a:p>
      </dgm:t>
    </dgm:pt>
    <dgm:pt modelId="{44C11CFD-A360-4316-A019-D952A52350FE}" type="pres">
      <dgm:prSet presAssocID="{24E08F9E-D9AC-4D5A-9015-D18C262461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321C7A-0DAE-43D6-AD52-A95C2B374254}" type="pres">
      <dgm:prSet presAssocID="{FF22B492-8BB3-4B21-B5E6-15EF7CDCA8D9}" presName="hierRoot1" presStyleCnt="0"/>
      <dgm:spPr/>
      <dgm:t>
        <a:bodyPr/>
        <a:lstStyle/>
        <a:p>
          <a:endParaRPr lang="ru-RU"/>
        </a:p>
      </dgm:t>
    </dgm:pt>
    <dgm:pt modelId="{92DE2F1E-FBB7-4346-B793-4DA8C13DE083}" type="pres">
      <dgm:prSet presAssocID="{FF22B492-8BB3-4B21-B5E6-15EF7CDCA8D9}" presName="composite" presStyleCnt="0"/>
      <dgm:spPr/>
      <dgm:t>
        <a:bodyPr/>
        <a:lstStyle/>
        <a:p>
          <a:endParaRPr lang="ru-RU"/>
        </a:p>
      </dgm:t>
    </dgm:pt>
    <dgm:pt modelId="{161633A1-8777-4D06-B8EC-42DAC0E71517}" type="pres">
      <dgm:prSet presAssocID="{FF22B492-8BB3-4B21-B5E6-15EF7CDCA8D9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F2ECCD02-14C8-4D0B-B77D-E1D3E79F07A6}" type="pres">
      <dgm:prSet presAssocID="{FF22B492-8BB3-4B21-B5E6-15EF7CDCA8D9}" presName="text" presStyleLbl="fgAcc0" presStyleIdx="0" presStyleCnt="1" custScaleX="655757" custScaleY="663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B2107D-EEC6-4AEB-AB6E-9B61A618AA32}" type="pres">
      <dgm:prSet presAssocID="{FF22B492-8BB3-4B21-B5E6-15EF7CDCA8D9}" presName="hierChild2" presStyleCnt="0"/>
      <dgm:spPr/>
      <dgm:t>
        <a:bodyPr/>
        <a:lstStyle/>
        <a:p>
          <a:endParaRPr lang="ru-RU"/>
        </a:p>
      </dgm:t>
    </dgm:pt>
    <dgm:pt modelId="{7EF8E9E7-BBD1-40A1-84A0-C76863FC4D40}" type="pres">
      <dgm:prSet presAssocID="{86AD533A-AB88-4621-AAE9-9AB4B4F5C41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B06E58E-BF48-4F6B-BCDD-409349022540}" type="pres">
      <dgm:prSet presAssocID="{AAFD2022-3B0D-41E4-8547-95CB9B1F03C2}" presName="hierRoot2" presStyleCnt="0"/>
      <dgm:spPr/>
      <dgm:t>
        <a:bodyPr/>
        <a:lstStyle/>
        <a:p>
          <a:endParaRPr lang="ru-RU"/>
        </a:p>
      </dgm:t>
    </dgm:pt>
    <dgm:pt modelId="{9B2DC267-A77A-4C66-901D-00C640956D70}" type="pres">
      <dgm:prSet presAssocID="{AAFD2022-3B0D-41E4-8547-95CB9B1F03C2}" presName="composite2" presStyleCnt="0"/>
      <dgm:spPr/>
      <dgm:t>
        <a:bodyPr/>
        <a:lstStyle/>
        <a:p>
          <a:endParaRPr lang="ru-RU"/>
        </a:p>
      </dgm:t>
    </dgm:pt>
    <dgm:pt modelId="{9C6DD56E-6AC9-4192-BFAE-C05EEF017657}" type="pres">
      <dgm:prSet presAssocID="{AAFD2022-3B0D-41E4-8547-95CB9B1F03C2}" presName="background2" presStyleLbl="node2" presStyleIdx="0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0CE1A8DD-5D31-42EE-82AD-6FBEE979EF11}" type="pres">
      <dgm:prSet presAssocID="{AAFD2022-3B0D-41E4-8547-95CB9B1F03C2}" presName="text2" presStyleLbl="fgAcc2" presStyleIdx="0" presStyleCnt="2" custScaleX="248917" custScaleY="195462" custLinFactNeighborX="-76318" custLinFactNeighborY="-22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8B0A96-F24F-41E5-99BD-2EE47D11A288}" type="pres">
      <dgm:prSet presAssocID="{AAFD2022-3B0D-41E4-8547-95CB9B1F03C2}" presName="hierChild3" presStyleCnt="0"/>
      <dgm:spPr/>
      <dgm:t>
        <a:bodyPr/>
        <a:lstStyle/>
        <a:p>
          <a:endParaRPr lang="ru-RU"/>
        </a:p>
      </dgm:t>
    </dgm:pt>
    <dgm:pt modelId="{6A2AAE03-E593-4072-81BE-95B473884CAD}" type="pres">
      <dgm:prSet presAssocID="{1AD5F027-584A-43DF-8C4D-1746C8F4426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4ECE922-0D43-4E53-AF35-5FFFCAE2F590}" type="pres">
      <dgm:prSet presAssocID="{8F7D7E0A-459F-4E6A-8C8F-D6AC05279FF6}" presName="hierRoot2" presStyleCnt="0"/>
      <dgm:spPr/>
      <dgm:t>
        <a:bodyPr/>
        <a:lstStyle/>
        <a:p>
          <a:endParaRPr lang="ru-RU"/>
        </a:p>
      </dgm:t>
    </dgm:pt>
    <dgm:pt modelId="{991D18B6-16F4-4771-8EFC-16162C0AC289}" type="pres">
      <dgm:prSet presAssocID="{8F7D7E0A-459F-4E6A-8C8F-D6AC05279FF6}" presName="composite2" presStyleCnt="0"/>
      <dgm:spPr/>
      <dgm:t>
        <a:bodyPr/>
        <a:lstStyle/>
        <a:p>
          <a:endParaRPr lang="ru-RU"/>
        </a:p>
      </dgm:t>
    </dgm:pt>
    <dgm:pt modelId="{3184515C-3DD6-49FE-BF3D-AD943783F6C5}" type="pres">
      <dgm:prSet presAssocID="{8F7D7E0A-459F-4E6A-8C8F-D6AC05279FF6}" presName="background2" presStyleLbl="node2" presStyleIdx="1" presStyleCnt="2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3D36CA9C-C1F9-4ECF-BF5B-2A4DEC325248}" type="pres">
      <dgm:prSet presAssocID="{8F7D7E0A-459F-4E6A-8C8F-D6AC05279FF6}" presName="text2" presStyleLbl="fgAcc2" presStyleIdx="1" presStyleCnt="2" custScaleX="240108" custScaleY="190377" custLinFactNeighborX="75623" custLinFactNeighborY="-44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55CA93-E157-4ADC-AB8D-EC3CBCDB36A0}" type="pres">
      <dgm:prSet presAssocID="{8F7D7E0A-459F-4E6A-8C8F-D6AC05279FF6}" presName="hierChild3" presStyleCnt="0"/>
      <dgm:spPr/>
      <dgm:t>
        <a:bodyPr/>
        <a:lstStyle/>
        <a:p>
          <a:endParaRPr lang="ru-RU"/>
        </a:p>
      </dgm:t>
    </dgm:pt>
  </dgm:ptLst>
  <dgm:cxnLst>
    <dgm:cxn modelId="{491B2560-41CB-45DC-8EEB-A8C2453AC286}" type="presOf" srcId="{24E08F9E-D9AC-4D5A-9015-D18C262461CC}" destId="{44C11CFD-A360-4316-A019-D952A52350FE}" srcOrd="0" destOrd="0" presId="urn:microsoft.com/office/officeart/2005/8/layout/hierarchy1"/>
    <dgm:cxn modelId="{FD180748-19CC-4C70-B004-70DDC388E58B}" type="presOf" srcId="{8F7D7E0A-459F-4E6A-8C8F-D6AC05279FF6}" destId="{3D36CA9C-C1F9-4ECF-BF5B-2A4DEC325248}" srcOrd="0" destOrd="0" presId="urn:microsoft.com/office/officeart/2005/8/layout/hierarchy1"/>
    <dgm:cxn modelId="{5CC09370-B8EF-49FC-B44D-688C9EA974FC}" srcId="{FF22B492-8BB3-4B21-B5E6-15EF7CDCA8D9}" destId="{AAFD2022-3B0D-41E4-8547-95CB9B1F03C2}" srcOrd="0" destOrd="0" parTransId="{86AD533A-AB88-4621-AAE9-9AB4B4F5C41B}" sibTransId="{27CB9D6B-1887-45AB-BD0B-27D201ECAE6A}"/>
    <dgm:cxn modelId="{5001902D-DE68-4C31-B325-4BCF352E201F}" srcId="{FF22B492-8BB3-4B21-B5E6-15EF7CDCA8D9}" destId="{8F7D7E0A-459F-4E6A-8C8F-D6AC05279FF6}" srcOrd="1" destOrd="0" parTransId="{1AD5F027-584A-43DF-8C4D-1746C8F4426E}" sibTransId="{37DFEC62-7E17-4D81-9032-75F5B9F75D50}"/>
    <dgm:cxn modelId="{50610471-4EB0-48AD-8ED2-AAFE8C8F439D}" type="presOf" srcId="{86AD533A-AB88-4621-AAE9-9AB4B4F5C41B}" destId="{7EF8E9E7-BBD1-40A1-84A0-C76863FC4D40}" srcOrd="0" destOrd="0" presId="urn:microsoft.com/office/officeart/2005/8/layout/hierarchy1"/>
    <dgm:cxn modelId="{BC1BEB82-67DD-44D3-B262-53A432F09C5F}" type="presOf" srcId="{1AD5F027-584A-43DF-8C4D-1746C8F4426E}" destId="{6A2AAE03-E593-4072-81BE-95B473884CAD}" srcOrd="0" destOrd="0" presId="urn:microsoft.com/office/officeart/2005/8/layout/hierarchy1"/>
    <dgm:cxn modelId="{613352D7-281C-4713-B36F-E1F33DA7BCF9}" srcId="{24E08F9E-D9AC-4D5A-9015-D18C262461CC}" destId="{FF22B492-8BB3-4B21-B5E6-15EF7CDCA8D9}" srcOrd="0" destOrd="0" parTransId="{CBF50D1A-6FE3-41A8-8C68-F0F816931E1B}" sibTransId="{F2D1432A-691E-4890-9377-C659D93F9D61}"/>
    <dgm:cxn modelId="{B3A5098D-2EC3-44AE-9D35-0972D29B96A2}" type="presOf" srcId="{AAFD2022-3B0D-41E4-8547-95CB9B1F03C2}" destId="{0CE1A8DD-5D31-42EE-82AD-6FBEE979EF11}" srcOrd="0" destOrd="0" presId="urn:microsoft.com/office/officeart/2005/8/layout/hierarchy1"/>
    <dgm:cxn modelId="{03372ABC-20BB-43DB-8307-19413F53EF1B}" type="presOf" srcId="{FF22B492-8BB3-4B21-B5E6-15EF7CDCA8D9}" destId="{F2ECCD02-14C8-4D0B-B77D-E1D3E79F07A6}" srcOrd="0" destOrd="0" presId="urn:microsoft.com/office/officeart/2005/8/layout/hierarchy1"/>
    <dgm:cxn modelId="{B6F8ED87-C0A3-4997-B38D-746B9849C369}" type="presParOf" srcId="{44C11CFD-A360-4316-A019-D952A52350FE}" destId="{61321C7A-0DAE-43D6-AD52-A95C2B374254}" srcOrd="0" destOrd="0" presId="urn:microsoft.com/office/officeart/2005/8/layout/hierarchy1"/>
    <dgm:cxn modelId="{B60F35DB-0E3D-418B-AC93-D6A7C1231381}" type="presParOf" srcId="{61321C7A-0DAE-43D6-AD52-A95C2B374254}" destId="{92DE2F1E-FBB7-4346-B793-4DA8C13DE083}" srcOrd="0" destOrd="0" presId="urn:microsoft.com/office/officeart/2005/8/layout/hierarchy1"/>
    <dgm:cxn modelId="{B62891BF-A193-4CB9-8910-9B1D497204A2}" type="presParOf" srcId="{92DE2F1E-FBB7-4346-B793-4DA8C13DE083}" destId="{161633A1-8777-4D06-B8EC-42DAC0E71517}" srcOrd="0" destOrd="0" presId="urn:microsoft.com/office/officeart/2005/8/layout/hierarchy1"/>
    <dgm:cxn modelId="{36DD49B2-EE44-422B-B0C5-1024C12B3CF5}" type="presParOf" srcId="{92DE2F1E-FBB7-4346-B793-4DA8C13DE083}" destId="{F2ECCD02-14C8-4D0B-B77D-E1D3E79F07A6}" srcOrd="1" destOrd="0" presId="urn:microsoft.com/office/officeart/2005/8/layout/hierarchy1"/>
    <dgm:cxn modelId="{29A7FE1C-54BA-4485-960B-42113A2EA088}" type="presParOf" srcId="{61321C7A-0DAE-43D6-AD52-A95C2B374254}" destId="{6EB2107D-EEC6-4AEB-AB6E-9B61A618AA32}" srcOrd="1" destOrd="0" presId="urn:microsoft.com/office/officeart/2005/8/layout/hierarchy1"/>
    <dgm:cxn modelId="{1CE076E0-14FA-4DDE-9C95-8D97C8E3B6F9}" type="presParOf" srcId="{6EB2107D-EEC6-4AEB-AB6E-9B61A618AA32}" destId="{7EF8E9E7-BBD1-40A1-84A0-C76863FC4D40}" srcOrd="0" destOrd="0" presId="urn:microsoft.com/office/officeart/2005/8/layout/hierarchy1"/>
    <dgm:cxn modelId="{D7E486CF-DD24-488D-A41C-AEEE78A13211}" type="presParOf" srcId="{6EB2107D-EEC6-4AEB-AB6E-9B61A618AA32}" destId="{5B06E58E-BF48-4F6B-BCDD-409349022540}" srcOrd="1" destOrd="0" presId="urn:microsoft.com/office/officeart/2005/8/layout/hierarchy1"/>
    <dgm:cxn modelId="{F930655F-2C43-4822-AB47-92F3D58DA4D1}" type="presParOf" srcId="{5B06E58E-BF48-4F6B-BCDD-409349022540}" destId="{9B2DC267-A77A-4C66-901D-00C640956D70}" srcOrd="0" destOrd="0" presId="urn:microsoft.com/office/officeart/2005/8/layout/hierarchy1"/>
    <dgm:cxn modelId="{C31A7647-4E18-4FD1-BF10-10D25AA078B7}" type="presParOf" srcId="{9B2DC267-A77A-4C66-901D-00C640956D70}" destId="{9C6DD56E-6AC9-4192-BFAE-C05EEF017657}" srcOrd="0" destOrd="0" presId="urn:microsoft.com/office/officeart/2005/8/layout/hierarchy1"/>
    <dgm:cxn modelId="{6C24E8DE-1700-46D2-BC8B-0CA364588C28}" type="presParOf" srcId="{9B2DC267-A77A-4C66-901D-00C640956D70}" destId="{0CE1A8DD-5D31-42EE-82AD-6FBEE979EF11}" srcOrd="1" destOrd="0" presId="urn:microsoft.com/office/officeart/2005/8/layout/hierarchy1"/>
    <dgm:cxn modelId="{932ED272-8E67-436E-A579-FBBCB81C223F}" type="presParOf" srcId="{5B06E58E-BF48-4F6B-BCDD-409349022540}" destId="{448B0A96-F24F-41E5-99BD-2EE47D11A288}" srcOrd="1" destOrd="0" presId="urn:microsoft.com/office/officeart/2005/8/layout/hierarchy1"/>
    <dgm:cxn modelId="{70BB0406-8DAF-4395-96A6-10D9F5B17D87}" type="presParOf" srcId="{6EB2107D-EEC6-4AEB-AB6E-9B61A618AA32}" destId="{6A2AAE03-E593-4072-81BE-95B473884CAD}" srcOrd="2" destOrd="0" presId="urn:microsoft.com/office/officeart/2005/8/layout/hierarchy1"/>
    <dgm:cxn modelId="{95E0A94E-5F90-4B76-A2B9-47C0DE4C7CB3}" type="presParOf" srcId="{6EB2107D-EEC6-4AEB-AB6E-9B61A618AA32}" destId="{C4ECE922-0D43-4E53-AF35-5FFFCAE2F590}" srcOrd="3" destOrd="0" presId="urn:microsoft.com/office/officeart/2005/8/layout/hierarchy1"/>
    <dgm:cxn modelId="{4E3899D0-F760-452B-BAF6-293AAA3F13B2}" type="presParOf" srcId="{C4ECE922-0D43-4E53-AF35-5FFFCAE2F590}" destId="{991D18B6-16F4-4771-8EFC-16162C0AC289}" srcOrd="0" destOrd="0" presId="urn:microsoft.com/office/officeart/2005/8/layout/hierarchy1"/>
    <dgm:cxn modelId="{9D4F550F-15AF-40CC-81E8-4DCC7127574E}" type="presParOf" srcId="{991D18B6-16F4-4771-8EFC-16162C0AC289}" destId="{3184515C-3DD6-49FE-BF3D-AD943783F6C5}" srcOrd="0" destOrd="0" presId="urn:microsoft.com/office/officeart/2005/8/layout/hierarchy1"/>
    <dgm:cxn modelId="{85CF61E6-6498-415D-9D86-314269CD142E}" type="presParOf" srcId="{991D18B6-16F4-4771-8EFC-16162C0AC289}" destId="{3D36CA9C-C1F9-4ECF-BF5B-2A4DEC325248}" srcOrd="1" destOrd="0" presId="urn:microsoft.com/office/officeart/2005/8/layout/hierarchy1"/>
    <dgm:cxn modelId="{5F791E93-FDCE-4786-8EB0-413B517F36A8}" type="presParOf" srcId="{C4ECE922-0D43-4E53-AF35-5FFFCAE2F590}" destId="{C555CA93-E157-4ADC-AB8D-EC3CBCDB36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C112EB-49CC-4552-A9CE-0FC395ED87D4}" type="doc">
      <dgm:prSet loTypeId="urn:microsoft.com/office/officeart/2005/8/layout/vList4#1" loCatId="picture" qsTypeId="urn:microsoft.com/office/officeart/2005/8/quickstyle/simple1" qsCatId="simple" csTypeId="urn:microsoft.com/office/officeart/2005/8/colors/accent1_2" csCatId="accent1" phldr="1"/>
      <dgm:spPr/>
    </dgm:pt>
    <dgm:pt modelId="{303D319A-F4B4-4871-BC29-C481851D1F64}">
      <dgm:prSet phldrT="[Текст]" custT="1"/>
      <dgm:spPr>
        <a:solidFill>
          <a:srgbClr val="006AB3"/>
        </a:solidFill>
      </dgm:spPr>
      <dgm:t>
        <a:bodyPr/>
        <a:lstStyle/>
        <a:p>
          <a:pPr algn="ctr"/>
          <a:r>
            <a:rPr lang="ru-RU" sz="1800" b="1" dirty="0" smtClean="0"/>
            <a:t>Оборудуется стационарными или переносными металлоискателями</a:t>
          </a:r>
          <a:endParaRPr lang="ru-RU" sz="1800" b="1" dirty="0"/>
        </a:p>
      </dgm:t>
    </dgm:pt>
    <dgm:pt modelId="{D66F7622-DB21-49CD-8ABB-5905DF1FF12A}" type="parTrans" cxnId="{E4426EEE-7BD2-4E1E-AD5C-782B8361AF8D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824E1F57-CC75-49FC-AABA-AD327D31A7C9}" type="sibTrans" cxnId="{E4426EEE-7BD2-4E1E-AD5C-782B8361AF8D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1E09CB41-9176-4A65-B943-A7ABE1DA1172}">
      <dgm:prSet phldrT="[Текст]" custT="1"/>
      <dgm:spPr>
        <a:solidFill>
          <a:srgbClr val="006AB3"/>
        </a:solidFill>
      </dgm:spPr>
      <dgm:t>
        <a:bodyPr/>
        <a:lstStyle/>
        <a:p>
          <a:pPr algn="ctr"/>
          <a:r>
            <a:rPr lang="ru-RU" sz="2000" b="1" dirty="0" smtClean="0"/>
            <a:t>Оборудуется средствами видеонаблюдения. Размещаются объявления о ведении видеонаблюдения и запрете использования средств связи </a:t>
          </a:r>
          <a:endParaRPr lang="ru-RU" sz="2000" b="1" dirty="0"/>
        </a:p>
      </dgm:t>
    </dgm:pt>
    <dgm:pt modelId="{AA9A60C6-CE79-4DA1-A40C-291E98B75B8C}" type="parTrans" cxnId="{649ECFA0-580D-456D-B703-CF514F14A72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C8024B6C-5BAC-4C18-949C-5FC795BCA051}" type="sibTrans" cxnId="{649ECFA0-580D-456D-B703-CF514F14A72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1A7C8708-36B4-4CB6-A341-038BA8CC03CF}">
      <dgm:prSet phldrT="[Текст]" custT="1"/>
      <dgm:spPr>
        <a:solidFill>
          <a:srgbClr val="006AB3"/>
        </a:solidFill>
      </dgm:spPr>
      <dgm:t>
        <a:bodyPr/>
        <a:lstStyle/>
        <a:p>
          <a:pPr algn="ctr"/>
          <a:r>
            <a:rPr lang="ru-RU" sz="1800" b="1" dirty="0" smtClean="0"/>
            <a:t>Помещение для руководителя оборудуется видеонаблюдением, телефонной связью, персональным компьютером, принтером, сканером ; сейфом,  столом в зоне видимости камер видеонаблюдения для осуществления приема руководителем ППЭ ЭМ от организаторов в аудиториях, для осуществления упаковки и запечатывания ЭМ членом ГЭК;  специальное ПО – </a:t>
          </a:r>
          <a:r>
            <a:rPr lang="en-US" sz="1800" b="1" dirty="0" smtClean="0"/>
            <a:t>CCTV</a:t>
          </a:r>
          <a:r>
            <a:rPr lang="ru-RU" sz="1800" b="1" dirty="0" smtClean="0"/>
            <a:t>-приложение</a:t>
          </a:r>
          <a:endParaRPr lang="ru-RU" sz="1800" b="1" dirty="0"/>
        </a:p>
      </dgm:t>
    </dgm:pt>
    <dgm:pt modelId="{B7BEFCB3-AF06-4381-8BF6-6743F771989A}" type="parTrans" cxnId="{9322E864-7C24-4A9A-950B-6BFF2B58A81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225EEF1B-0571-4F49-8947-7CDD6DECE351}" type="sibTrans" cxnId="{9322E864-7C24-4A9A-950B-6BFF2B58A81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0515152-6129-4670-97BC-2AD7A5D748E4}" type="pres">
      <dgm:prSet presAssocID="{E1C112EB-49CC-4552-A9CE-0FC395ED87D4}" presName="linear" presStyleCnt="0">
        <dgm:presLayoutVars>
          <dgm:dir/>
          <dgm:resizeHandles val="exact"/>
        </dgm:presLayoutVars>
      </dgm:prSet>
      <dgm:spPr/>
    </dgm:pt>
    <dgm:pt modelId="{77C26BAA-8212-4B89-AF41-6F2D337413A4}" type="pres">
      <dgm:prSet presAssocID="{303D319A-F4B4-4871-BC29-C481851D1F64}" presName="comp" presStyleCnt="0"/>
      <dgm:spPr/>
    </dgm:pt>
    <dgm:pt modelId="{BD2B7015-69AA-49CB-8435-AFE6295B37A0}" type="pres">
      <dgm:prSet presAssocID="{303D319A-F4B4-4871-BC29-C481851D1F64}" presName="box" presStyleLbl="node1" presStyleIdx="0" presStyleCnt="3" custScaleX="99994" custScaleY="99492"/>
      <dgm:spPr/>
      <dgm:t>
        <a:bodyPr/>
        <a:lstStyle/>
        <a:p>
          <a:endParaRPr lang="ru-RU"/>
        </a:p>
      </dgm:t>
    </dgm:pt>
    <dgm:pt modelId="{5700CE9A-EF3C-47A6-BD6A-68247CAB2DCB}" type="pres">
      <dgm:prSet presAssocID="{303D319A-F4B4-4871-BC29-C481851D1F64}" presName="img" presStyleLbl="fgImgPlace1" presStyleIdx="0" presStyleCnt="3" custScaleX="73309" custLinFactNeighborX="-9047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5662347-2270-4C95-8007-4C66BA933918}" type="pres">
      <dgm:prSet presAssocID="{303D319A-F4B4-4871-BC29-C481851D1F6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2D85A-6E23-47EB-9E40-B707D697CFA6}" type="pres">
      <dgm:prSet presAssocID="{824E1F57-CC75-49FC-AABA-AD327D31A7C9}" presName="spacer" presStyleCnt="0"/>
      <dgm:spPr/>
    </dgm:pt>
    <dgm:pt modelId="{74D123C0-C1F0-4C3C-BF26-71BB25CA6268}" type="pres">
      <dgm:prSet presAssocID="{1E09CB41-9176-4A65-B943-A7ABE1DA1172}" presName="comp" presStyleCnt="0"/>
      <dgm:spPr/>
    </dgm:pt>
    <dgm:pt modelId="{E20F9051-1F62-41A3-87AF-C852F4965754}" type="pres">
      <dgm:prSet presAssocID="{1E09CB41-9176-4A65-B943-A7ABE1DA1172}" presName="box" presStyleLbl="node1" presStyleIdx="1" presStyleCnt="3" custScaleX="99994" custScaleY="99492"/>
      <dgm:spPr/>
      <dgm:t>
        <a:bodyPr/>
        <a:lstStyle/>
        <a:p>
          <a:endParaRPr lang="ru-RU"/>
        </a:p>
      </dgm:t>
    </dgm:pt>
    <dgm:pt modelId="{34B13FDC-1610-4A13-8577-541FA2FBD980}" type="pres">
      <dgm:prSet presAssocID="{1E09CB41-9176-4A65-B943-A7ABE1DA1172}" presName="img" presStyleLbl="fgImgPlace1" presStyleIdx="1" presStyleCnt="3" custScaleX="73309" custLinFactNeighborX="-814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5AF11FE-7464-48D0-B826-E0E5917CCCC9}" type="pres">
      <dgm:prSet presAssocID="{1E09CB41-9176-4A65-B943-A7ABE1DA117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0F89E-E16A-4A47-B807-FEDB82CAF0B7}" type="pres">
      <dgm:prSet presAssocID="{C8024B6C-5BAC-4C18-949C-5FC795BCA051}" presName="spacer" presStyleCnt="0"/>
      <dgm:spPr/>
    </dgm:pt>
    <dgm:pt modelId="{5DC5EBD3-8522-4AD3-9F61-76E1602F2767}" type="pres">
      <dgm:prSet presAssocID="{1A7C8708-36B4-4CB6-A341-038BA8CC03CF}" presName="comp" presStyleCnt="0"/>
      <dgm:spPr/>
    </dgm:pt>
    <dgm:pt modelId="{B5FABB7E-2652-4BD7-98ED-6FDFBE6D5919}" type="pres">
      <dgm:prSet presAssocID="{1A7C8708-36B4-4CB6-A341-038BA8CC03CF}" presName="box" presStyleLbl="node1" presStyleIdx="2" presStyleCnt="3" custScaleX="99994" custScaleY="145869"/>
      <dgm:spPr/>
      <dgm:t>
        <a:bodyPr/>
        <a:lstStyle/>
        <a:p>
          <a:endParaRPr lang="ru-RU"/>
        </a:p>
      </dgm:t>
    </dgm:pt>
    <dgm:pt modelId="{5FA14DD7-EB23-4787-A604-3B18D441550E}" type="pres">
      <dgm:prSet presAssocID="{1A7C8708-36B4-4CB6-A341-038BA8CC03CF}" presName="img" presStyleLbl="fgImgPlace1" presStyleIdx="2" presStyleCnt="3" custScaleX="73309" custLinFactNeighborX="-819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F849611-B8C2-48E1-BD6F-4A3198970C07}" type="pres">
      <dgm:prSet presAssocID="{1A7C8708-36B4-4CB6-A341-038BA8CC03C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426EEE-7BD2-4E1E-AD5C-782B8361AF8D}" srcId="{E1C112EB-49CC-4552-A9CE-0FC395ED87D4}" destId="{303D319A-F4B4-4871-BC29-C481851D1F64}" srcOrd="0" destOrd="0" parTransId="{D66F7622-DB21-49CD-8ABB-5905DF1FF12A}" sibTransId="{824E1F57-CC75-49FC-AABA-AD327D31A7C9}"/>
    <dgm:cxn modelId="{FB5649E1-5A36-4806-91FB-37C06DF5E9AF}" type="presOf" srcId="{1A7C8708-36B4-4CB6-A341-038BA8CC03CF}" destId="{CF849611-B8C2-48E1-BD6F-4A3198970C07}" srcOrd="1" destOrd="0" presId="urn:microsoft.com/office/officeart/2005/8/layout/vList4#1"/>
    <dgm:cxn modelId="{649ECFA0-580D-456D-B703-CF514F14A726}" srcId="{E1C112EB-49CC-4552-A9CE-0FC395ED87D4}" destId="{1E09CB41-9176-4A65-B943-A7ABE1DA1172}" srcOrd="1" destOrd="0" parTransId="{AA9A60C6-CE79-4DA1-A40C-291E98B75B8C}" sibTransId="{C8024B6C-5BAC-4C18-949C-5FC795BCA051}"/>
    <dgm:cxn modelId="{9322E864-7C24-4A9A-950B-6BFF2B58A814}" srcId="{E1C112EB-49CC-4552-A9CE-0FC395ED87D4}" destId="{1A7C8708-36B4-4CB6-A341-038BA8CC03CF}" srcOrd="2" destOrd="0" parTransId="{B7BEFCB3-AF06-4381-8BF6-6743F771989A}" sibTransId="{225EEF1B-0571-4F49-8947-7CDD6DECE351}"/>
    <dgm:cxn modelId="{AA8659F9-0DE3-4B08-8D1B-48928D981E25}" type="presOf" srcId="{303D319A-F4B4-4871-BC29-C481851D1F64}" destId="{BD2B7015-69AA-49CB-8435-AFE6295B37A0}" srcOrd="0" destOrd="0" presId="urn:microsoft.com/office/officeart/2005/8/layout/vList4#1"/>
    <dgm:cxn modelId="{BF8D2C03-205E-4FB6-8A1A-5856EB276310}" type="presOf" srcId="{1E09CB41-9176-4A65-B943-A7ABE1DA1172}" destId="{E20F9051-1F62-41A3-87AF-C852F4965754}" srcOrd="0" destOrd="0" presId="urn:microsoft.com/office/officeart/2005/8/layout/vList4#1"/>
    <dgm:cxn modelId="{E96C8EC4-A259-43FD-93CE-19C41345E396}" type="presOf" srcId="{303D319A-F4B4-4871-BC29-C481851D1F64}" destId="{F5662347-2270-4C95-8007-4C66BA933918}" srcOrd="1" destOrd="0" presId="urn:microsoft.com/office/officeart/2005/8/layout/vList4#1"/>
    <dgm:cxn modelId="{77798C5A-BC63-4FDE-A032-00F8EF61558B}" type="presOf" srcId="{1A7C8708-36B4-4CB6-A341-038BA8CC03CF}" destId="{B5FABB7E-2652-4BD7-98ED-6FDFBE6D5919}" srcOrd="0" destOrd="0" presId="urn:microsoft.com/office/officeart/2005/8/layout/vList4#1"/>
    <dgm:cxn modelId="{6F69358A-1A7F-4A21-BBEF-9CA1B3040DC5}" type="presOf" srcId="{E1C112EB-49CC-4552-A9CE-0FC395ED87D4}" destId="{D0515152-6129-4670-97BC-2AD7A5D748E4}" srcOrd="0" destOrd="0" presId="urn:microsoft.com/office/officeart/2005/8/layout/vList4#1"/>
    <dgm:cxn modelId="{846A01F2-1CFF-460E-8A77-23919B3F9EBA}" type="presOf" srcId="{1E09CB41-9176-4A65-B943-A7ABE1DA1172}" destId="{85AF11FE-7464-48D0-B826-E0E5917CCCC9}" srcOrd="1" destOrd="0" presId="urn:microsoft.com/office/officeart/2005/8/layout/vList4#1"/>
    <dgm:cxn modelId="{50B2756B-8F82-4F6D-BA9D-8EFFE117D36F}" type="presParOf" srcId="{D0515152-6129-4670-97BC-2AD7A5D748E4}" destId="{77C26BAA-8212-4B89-AF41-6F2D337413A4}" srcOrd="0" destOrd="0" presId="urn:microsoft.com/office/officeart/2005/8/layout/vList4#1"/>
    <dgm:cxn modelId="{81418229-1AD5-4D18-8F6A-50820DA89A3F}" type="presParOf" srcId="{77C26BAA-8212-4B89-AF41-6F2D337413A4}" destId="{BD2B7015-69AA-49CB-8435-AFE6295B37A0}" srcOrd="0" destOrd="0" presId="urn:microsoft.com/office/officeart/2005/8/layout/vList4#1"/>
    <dgm:cxn modelId="{57EF35DE-E49D-4ABE-803B-015863D8982D}" type="presParOf" srcId="{77C26BAA-8212-4B89-AF41-6F2D337413A4}" destId="{5700CE9A-EF3C-47A6-BD6A-68247CAB2DCB}" srcOrd="1" destOrd="0" presId="urn:microsoft.com/office/officeart/2005/8/layout/vList4#1"/>
    <dgm:cxn modelId="{695A7F7B-286F-4B64-B5F3-691467BB9CBE}" type="presParOf" srcId="{77C26BAA-8212-4B89-AF41-6F2D337413A4}" destId="{F5662347-2270-4C95-8007-4C66BA933918}" srcOrd="2" destOrd="0" presId="urn:microsoft.com/office/officeart/2005/8/layout/vList4#1"/>
    <dgm:cxn modelId="{AFA9FB47-8898-491A-A3B1-588A5991B483}" type="presParOf" srcId="{D0515152-6129-4670-97BC-2AD7A5D748E4}" destId="{D852D85A-6E23-47EB-9E40-B707D697CFA6}" srcOrd="1" destOrd="0" presId="urn:microsoft.com/office/officeart/2005/8/layout/vList4#1"/>
    <dgm:cxn modelId="{704633CC-C4E3-4D33-B674-33601F134B7B}" type="presParOf" srcId="{D0515152-6129-4670-97BC-2AD7A5D748E4}" destId="{74D123C0-C1F0-4C3C-BF26-71BB25CA6268}" srcOrd="2" destOrd="0" presId="urn:microsoft.com/office/officeart/2005/8/layout/vList4#1"/>
    <dgm:cxn modelId="{1A928034-73F6-48F0-9238-A0142F8A13DA}" type="presParOf" srcId="{74D123C0-C1F0-4C3C-BF26-71BB25CA6268}" destId="{E20F9051-1F62-41A3-87AF-C852F4965754}" srcOrd="0" destOrd="0" presId="urn:microsoft.com/office/officeart/2005/8/layout/vList4#1"/>
    <dgm:cxn modelId="{AD41A50A-F068-4CF1-8EE3-E936F69B31AD}" type="presParOf" srcId="{74D123C0-C1F0-4C3C-BF26-71BB25CA6268}" destId="{34B13FDC-1610-4A13-8577-541FA2FBD980}" srcOrd="1" destOrd="0" presId="urn:microsoft.com/office/officeart/2005/8/layout/vList4#1"/>
    <dgm:cxn modelId="{AB37FAFD-5ACD-413A-B374-F69196156341}" type="presParOf" srcId="{74D123C0-C1F0-4C3C-BF26-71BB25CA6268}" destId="{85AF11FE-7464-48D0-B826-E0E5917CCCC9}" srcOrd="2" destOrd="0" presId="urn:microsoft.com/office/officeart/2005/8/layout/vList4#1"/>
    <dgm:cxn modelId="{47CDEDB7-AE4E-4CE2-9269-0423612B8C3F}" type="presParOf" srcId="{D0515152-6129-4670-97BC-2AD7A5D748E4}" destId="{D570F89E-E16A-4A47-B807-FEDB82CAF0B7}" srcOrd="3" destOrd="0" presId="urn:microsoft.com/office/officeart/2005/8/layout/vList4#1"/>
    <dgm:cxn modelId="{E7C05B0B-EA93-41EC-B460-317F5673A8CD}" type="presParOf" srcId="{D0515152-6129-4670-97BC-2AD7A5D748E4}" destId="{5DC5EBD3-8522-4AD3-9F61-76E1602F2767}" srcOrd="4" destOrd="0" presId="urn:microsoft.com/office/officeart/2005/8/layout/vList4#1"/>
    <dgm:cxn modelId="{144DB2D6-D6D1-4BA4-9BEA-B5B8B7FDC370}" type="presParOf" srcId="{5DC5EBD3-8522-4AD3-9F61-76E1602F2767}" destId="{B5FABB7E-2652-4BD7-98ED-6FDFBE6D5919}" srcOrd="0" destOrd="0" presId="urn:microsoft.com/office/officeart/2005/8/layout/vList4#1"/>
    <dgm:cxn modelId="{C2A3BF0B-D12F-4EFF-8C15-95B97B66CD86}" type="presParOf" srcId="{5DC5EBD3-8522-4AD3-9F61-76E1602F2767}" destId="{5FA14DD7-EB23-4787-A604-3B18D441550E}" srcOrd="1" destOrd="0" presId="urn:microsoft.com/office/officeart/2005/8/layout/vList4#1"/>
    <dgm:cxn modelId="{7C6A6CAA-FB8C-4963-9EDF-8E782D3DB55E}" type="presParOf" srcId="{5DC5EBD3-8522-4AD3-9F61-76E1602F2767}" destId="{CF849611-B8C2-48E1-BD6F-4A3198970C0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481FAC-517C-455A-A4CE-823B2BA799FB}" type="doc">
      <dgm:prSet loTypeId="urn:microsoft.com/office/officeart/2005/8/layout/vList4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5AEA8C-060D-4766-B7F7-5EF26459BE92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800" b="1" dirty="0" smtClean="0"/>
            <a:t>Информационными плакатами о ведении видеонаблюдения</a:t>
          </a:r>
          <a:endParaRPr lang="ru-RU" sz="1800" b="1" dirty="0"/>
        </a:p>
      </dgm:t>
    </dgm:pt>
    <dgm:pt modelId="{D78EDD09-1BE9-4A81-B375-79CDCC449795}" type="parTrans" cxnId="{8EDBD674-7624-483E-98D3-E627FCE0604B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8695CF36-A76C-44A5-9391-A0DA98EC6170}" type="sibTrans" cxnId="{8EDBD674-7624-483E-98D3-E627FCE0604B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A841921-F127-4F76-8352-6CB3D0FBAFE5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800" b="1" dirty="0" smtClean="0"/>
            <a:t>Функционирующими часами в поле зрения участников</a:t>
          </a:r>
          <a:endParaRPr lang="ru-RU" sz="1800" b="1" dirty="0"/>
        </a:p>
      </dgm:t>
    </dgm:pt>
    <dgm:pt modelId="{6BFFF189-EF25-4CE9-9DD7-FD4AF305F151}" type="parTrans" cxnId="{BB9566DE-4265-47CF-9C24-DCF5768AB0EA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1A0D12D9-6442-4709-B928-F87625610EB6}" type="sibTrans" cxnId="{BB9566DE-4265-47CF-9C24-DCF5768AB0EA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F8F68825-34E3-492D-B101-51833991EACE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800" b="1" dirty="0" smtClean="0"/>
            <a:t>Заметным номером аудитории.</a:t>
          </a:r>
        </a:p>
        <a:p>
          <a:r>
            <a:rPr lang="ru-RU" sz="1800" b="1" dirty="0" smtClean="0"/>
            <a:t>Рабочими местами для участников ЕГЭ, обозначенными заметным номером</a:t>
          </a:r>
          <a:endParaRPr lang="ru-RU" sz="1800" b="1" dirty="0"/>
        </a:p>
      </dgm:t>
    </dgm:pt>
    <dgm:pt modelId="{CA34C7CF-7563-49AE-A78E-B55BD5B94C96}" type="parTrans" cxnId="{54B8ECF5-2095-4F04-BDD2-3EC0087FBDF8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39785CA0-E687-43B1-A3C1-F8D67F872C40}" type="sibTrans" cxnId="{54B8ECF5-2095-4F04-BDD2-3EC0087FBDF8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7080D3F3-1913-42BE-B65A-59A2EF3AB07D}">
      <dgm:prSet custT="1"/>
      <dgm:spPr>
        <a:solidFill>
          <a:srgbClr val="006AB3"/>
        </a:solidFill>
      </dgm:spPr>
      <dgm:t>
        <a:bodyPr/>
        <a:lstStyle/>
        <a:p>
          <a:r>
            <a:rPr lang="ru-RU" sz="1800" b="1" dirty="0" smtClean="0"/>
            <a:t>Стенды, плакаты и иные материалы со справочно-познавательной информацией по соответствующим учебным предметам убираются (закрываются)</a:t>
          </a:r>
          <a:endParaRPr lang="ru-RU" sz="1800" b="1" dirty="0"/>
        </a:p>
      </dgm:t>
    </dgm:pt>
    <dgm:pt modelId="{E82C2EC5-5169-4E79-BD98-7A94D3041EA4}" type="parTrans" cxnId="{5A1CE6BA-3FE4-4A57-9EC3-3C7BE51FEC0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57B89E70-5732-4530-89CB-4433B4F3D47F}" type="sibTrans" cxnId="{5A1CE6BA-3FE4-4A57-9EC3-3C7BE51FEC0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E8BEA9B3-96DF-4A64-85FC-1DD4A9ADD50D}">
      <dgm:prSet custT="1"/>
      <dgm:spPr>
        <a:solidFill>
          <a:srgbClr val="006AB3"/>
        </a:solidFill>
      </dgm:spPr>
      <dgm:t>
        <a:bodyPr/>
        <a:lstStyle/>
        <a:p>
          <a:r>
            <a:rPr lang="ru-RU" sz="1800" b="1" dirty="0" smtClean="0"/>
            <a:t>Столом, находящимся в зоне видимости камер видеонаблюдения, для осуществления раскладки и последующей упаковки ЭМ, собранных организаторами  у участников ЕГЭ</a:t>
          </a:r>
          <a:endParaRPr lang="ru-RU" sz="1800" b="1" dirty="0"/>
        </a:p>
      </dgm:t>
    </dgm:pt>
    <dgm:pt modelId="{67EE0D9C-71E4-4EE4-9A1F-96A99DE988A3}" type="parTrans" cxnId="{9D534524-3C86-4176-819E-53DCC8B1B68F}">
      <dgm:prSet/>
      <dgm:spPr/>
      <dgm:t>
        <a:bodyPr/>
        <a:lstStyle/>
        <a:p>
          <a:endParaRPr lang="ru-RU"/>
        </a:p>
      </dgm:t>
    </dgm:pt>
    <dgm:pt modelId="{6E66F612-FFCB-4383-9E69-9C49393AF586}" type="sibTrans" cxnId="{9D534524-3C86-4176-819E-53DCC8B1B68F}">
      <dgm:prSet/>
      <dgm:spPr/>
      <dgm:t>
        <a:bodyPr/>
        <a:lstStyle/>
        <a:p>
          <a:endParaRPr lang="ru-RU"/>
        </a:p>
      </dgm:t>
    </dgm:pt>
    <dgm:pt modelId="{88D2D5A2-E3E3-4EC4-A8B5-37D8B4B30396}" type="pres">
      <dgm:prSet presAssocID="{1E481FAC-517C-455A-A4CE-823B2BA799F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60995C-F7A5-4BF6-8EDC-60F5EE9831C5}" type="pres">
      <dgm:prSet presAssocID="{9B5AEA8C-060D-4766-B7F7-5EF26459BE92}" presName="comp" presStyleCnt="0"/>
      <dgm:spPr/>
      <dgm:t>
        <a:bodyPr/>
        <a:lstStyle/>
        <a:p>
          <a:endParaRPr lang="ru-RU"/>
        </a:p>
      </dgm:t>
    </dgm:pt>
    <dgm:pt modelId="{F3F9207F-75AB-4C45-A8FA-1A0367592CDA}" type="pres">
      <dgm:prSet presAssocID="{9B5AEA8C-060D-4766-B7F7-5EF26459BE92}" presName="box" presStyleLbl="node1" presStyleIdx="0" presStyleCnt="5" custScaleX="99993" custScaleY="58041" custLinFactNeighborX="-364" custLinFactNeighborY="13935"/>
      <dgm:spPr/>
      <dgm:t>
        <a:bodyPr/>
        <a:lstStyle/>
        <a:p>
          <a:endParaRPr lang="ru-RU"/>
        </a:p>
      </dgm:t>
    </dgm:pt>
    <dgm:pt modelId="{B1E0497F-D5F8-41D0-AB96-6F55A08A2552}" type="pres">
      <dgm:prSet presAssocID="{9B5AEA8C-060D-4766-B7F7-5EF26459BE92}" presName="img" presStyleLbl="fgImgPlace1" presStyleIdx="0" presStyleCnt="5" custScaleX="47276" custScaleY="81113" custLinFactNeighborX="-25902" custLinFactNeighborY="21700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DDEBC2-73F1-42F0-80BA-CD49380D6CDB}" type="pres">
      <dgm:prSet presAssocID="{9B5AEA8C-060D-4766-B7F7-5EF26459BE92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7283B-4D22-4928-8085-786A605D62C2}" type="pres">
      <dgm:prSet presAssocID="{8695CF36-A76C-44A5-9391-A0DA98EC6170}" presName="spacer" presStyleCnt="0"/>
      <dgm:spPr/>
      <dgm:t>
        <a:bodyPr/>
        <a:lstStyle/>
        <a:p>
          <a:endParaRPr lang="ru-RU"/>
        </a:p>
      </dgm:t>
    </dgm:pt>
    <dgm:pt modelId="{DA3EA99A-F9CC-46C8-AEC7-05AC80D5C43B}" type="pres">
      <dgm:prSet presAssocID="{DA841921-F127-4F76-8352-6CB3D0FBAFE5}" presName="comp" presStyleCnt="0"/>
      <dgm:spPr/>
      <dgm:t>
        <a:bodyPr/>
        <a:lstStyle/>
        <a:p>
          <a:endParaRPr lang="ru-RU"/>
        </a:p>
      </dgm:t>
    </dgm:pt>
    <dgm:pt modelId="{1AD5F0E0-6460-49CC-ABBC-FF4CB5EAB6FF}" type="pres">
      <dgm:prSet presAssocID="{DA841921-F127-4F76-8352-6CB3D0FBAFE5}" presName="box" presStyleLbl="node1" presStyleIdx="1" presStyleCnt="5" custScaleX="99993" custScaleY="57219" custLinFactNeighborX="11" custLinFactNeighborY="4145"/>
      <dgm:spPr/>
      <dgm:t>
        <a:bodyPr/>
        <a:lstStyle/>
        <a:p>
          <a:endParaRPr lang="ru-RU"/>
        </a:p>
      </dgm:t>
    </dgm:pt>
    <dgm:pt modelId="{1884D9A9-4386-47A8-9463-178C3A20A81D}" type="pres">
      <dgm:prSet presAssocID="{DA841921-F127-4F76-8352-6CB3D0FBAFE5}" presName="img" presStyleLbl="fgImgPlace1" presStyleIdx="1" presStyleCnt="5" custScaleX="47296" custScaleY="76467" custLinFactNeighborX="-23267" custLinFactNeighborY="148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5EFDCAF-18E7-47D4-AA9B-DD3A15531818}" type="pres">
      <dgm:prSet presAssocID="{DA841921-F127-4F76-8352-6CB3D0FBAFE5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1D6BC-AE93-4ECC-B53A-7B95FFB8B851}" type="pres">
      <dgm:prSet presAssocID="{1A0D12D9-6442-4709-B928-F87625610EB6}" presName="spacer" presStyleCnt="0"/>
      <dgm:spPr/>
      <dgm:t>
        <a:bodyPr/>
        <a:lstStyle/>
        <a:p>
          <a:endParaRPr lang="ru-RU"/>
        </a:p>
      </dgm:t>
    </dgm:pt>
    <dgm:pt modelId="{B599D59F-C3DC-4C45-8B41-79FC78E84157}" type="pres">
      <dgm:prSet presAssocID="{F8F68825-34E3-492D-B101-51833991EACE}" presName="comp" presStyleCnt="0"/>
      <dgm:spPr/>
      <dgm:t>
        <a:bodyPr/>
        <a:lstStyle/>
        <a:p>
          <a:endParaRPr lang="ru-RU"/>
        </a:p>
      </dgm:t>
    </dgm:pt>
    <dgm:pt modelId="{2C3EF228-95C0-4AAE-8238-1ED265E8F9AC}" type="pres">
      <dgm:prSet presAssocID="{F8F68825-34E3-492D-B101-51833991EACE}" presName="box" presStyleLbl="node1" presStyleIdx="2" presStyleCnt="5" custScaleX="99993" custScaleY="88790" custLinFactNeighborX="11" custLinFactNeighborY="-1399"/>
      <dgm:spPr/>
      <dgm:t>
        <a:bodyPr/>
        <a:lstStyle/>
        <a:p>
          <a:endParaRPr lang="ru-RU"/>
        </a:p>
      </dgm:t>
    </dgm:pt>
    <dgm:pt modelId="{236C1D38-AD8E-4FA1-9694-BA6A3D7224E3}" type="pres">
      <dgm:prSet presAssocID="{F8F68825-34E3-492D-B101-51833991EACE}" presName="img" presStyleLbl="fgImgPlace1" presStyleIdx="2" presStyleCnt="5" custScaleX="47276" custScaleY="67245" custLinFactNeighborX="-22625" custLinFactNeighborY="-3797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2C6A3B-A16E-487F-A1E1-70B4D23C33BB}" type="pres">
      <dgm:prSet presAssocID="{F8F68825-34E3-492D-B101-51833991EACE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17EC9-0E0E-4604-81D6-20FAE9163409}" type="pres">
      <dgm:prSet presAssocID="{39785CA0-E687-43B1-A3C1-F8D67F872C40}" presName="spacer" presStyleCnt="0"/>
      <dgm:spPr/>
      <dgm:t>
        <a:bodyPr/>
        <a:lstStyle/>
        <a:p>
          <a:endParaRPr lang="ru-RU"/>
        </a:p>
      </dgm:t>
    </dgm:pt>
    <dgm:pt modelId="{EDE2CD38-2A64-41D0-B7A4-CFE06ECEE200}" type="pres">
      <dgm:prSet presAssocID="{E8BEA9B3-96DF-4A64-85FC-1DD4A9ADD50D}" presName="comp" presStyleCnt="0"/>
      <dgm:spPr/>
    </dgm:pt>
    <dgm:pt modelId="{F3B44ED4-2302-4139-A8B5-BB157BE7AC49}" type="pres">
      <dgm:prSet presAssocID="{E8BEA9B3-96DF-4A64-85FC-1DD4A9ADD50D}" presName="box" presStyleLbl="node1" presStyleIdx="3" presStyleCnt="5" custScaleY="92193" custLinFactNeighborX="3" custLinFactNeighborY="-2479"/>
      <dgm:spPr/>
      <dgm:t>
        <a:bodyPr/>
        <a:lstStyle/>
        <a:p>
          <a:endParaRPr lang="ru-RU"/>
        </a:p>
      </dgm:t>
    </dgm:pt>
    <dgm:pt modelId="{551C956B-DEF5-4301-9689-8DFE82E574C0}" type="pres">
      <dgm:prSet presAssocID="{E8BEA9B3-96DF-4A64-85FC-1DD4A9ADD50D}" presName="img" presStyleLbl="fgImgPlace1" presStyleIdx="3" presStyleCnt="5" custScaleX="48983" custScaleY="86376" custLinFactNeighborX="-21896" custLinFactNeighborY="-5001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867A37-B9D3-42E5-880C-6F36325C5FB2}" type="pres">
      <dgm:prSet presAssocID="{E8BEA9B3-96DF-4A64-85FC-1DD4A9ADD50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6C972-FE17-4F65-A44E-603BB7A1E4B1}" type="pres">
      <dgm:prSet presAssocID="{6E66F612-FFCB-4383-9E69-9C49393AF586}" presName="spacer" presStyleCnt="0"/>
      <dgm:spPr/>
    </dgm:pt>
    <dgm:pt modelId="{C37683E3-EC04-4E52-815F-C4F3CE10D278}" type="pres">
      <dgm:prSet presAssocID="{7080D3F3-1913-42BE-B65A-59A2EF3AB07D}" presName="comp" presStyleCnt="0"/>
      <dgm:spPr/>
      <dgm:t>
        <a:bodyPr/>
        <a:lstStyle/>
        <a:p>
          <a:endParaRPr lang="ru-RU"/>
        </a:p>
      </dgm:t>
    </dgm:pt>
    <dgm:pt modelId="{6C67489D-B48D-4D57-9E14-7A8ACACB73A0}" type="pres">
      <dgm:prSet presAssocID="{7080D3F3-1913-42BE-B65A-59A2EF3AB07D}" presName="box" presStyleLbl="node1" presStyleIdx="4" presStyleCnt="5" custScaleX="99993" custScaleY="71991" custLinFactNeighborX="11" custLinFactNeighborY="-6412"/>
      <dgm:spPr/>
      <dgm:t>
        <a:bodyPr/>
        <a:lstStyle/>
        <a:p>
          <a:endParaRPr lang="ru-RU"/>
        </a:p>
      </dgm:t>
    </dgm:pt>
    <dgm:pt modelId="{02FA07D9-53FF-48E0-8E94-1803860131D9}" type="pres">
      <dgm:prSet presAssocID="{7080D3F3-1913-42BE-B65A-59A2EF3AB07D}" presName="img" presStyleLbl="fgImgPlace1" presStyleIdx="4" presStyleCnt="5" custScaleX="47276" custScaleY="84406" custLinFactNeighborX="-21096" custLinFactNeighborY="-5466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83A31C-1708-424B-ADE1-E7C8A002580B}" type="pres">
      <dgm:prSet presAssocID="{7080D3F3-1913-42BE-B65A-59A2EF3AB07D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E093D5-E682-47F3-8936-DC4E5D1A866A}" type="presOf" srcId="{DA841921-F127-4F76-8352-6CB3D0FBAFE5}" destId="{1AD5F0E0-6460-49CC-ABBC-FF4CB5EAB6FF}" srcOrd="0" destOrd="0" presId="urn:microsoft.com/office/officeart/2005/8/layout/vList4#5"/>
    <dgm:cxn modelId="{EAC3ACC0-70A3-4DE2-963C-362EA867A805}" type="presOf" srcId="{9B5AEA8C-060D-4766-B7F7-5EF26459BE92}" destId="{F3F9207F-75AB-4C45-A8FA-1A0367592CDA}" srcOrd="0" destOrd="0" presId="urn:microsoft.com/office/officeart/2005/8/layout/vList4#5"/>
    <dgm:cxn modelId="{9D534524-3C86-4176-819E-53DCC8B1B68F}" srcId="{1E481FAC-517C-455A-A4CE-823B2BA799FB}" destId="{E8BEA9B3-96DF-4A64-85FC-1DD4A9ADD50D}" srcOrd="3" destOrd="0" parTransId="{67EE0D9C-71E4-4EE4-9A1F-96A99DE988A3}" sibTransId="{6E66F612-FFCB-4383-9E69-9C49393AF586}"/>
    <dgm:cxn modelId="{7D47FFCA-0925-4119-A08A-8F76F741832C}" type="presOf" srcId="{E8BEA9B3-96DF-4A64-85FC-1DD4A9ADD50D}" destId="{1E867A37-B9D3-42E5-880C-6F36325C5FB2}" srcOrd="1" destOrd="0" presId="urn:microsoft.com/office/officeart/2005/8/layout/vList4#5"/>
    <dgm:cxn modelId="{54B8ECF5-2095-4F04-BDD2-3EC0087FBDF8}" srcId="{1E481FAC-517C-455A-A4CE-823B2BA799FB}" destId="{F8F68825-34E3-492D-B101-51833991EACE}" srcOrd="2" destOrd="0" parTransId="{CA34C7CF-7563-49AE-A78E-B55BD5B94C96}" sibTransId="{39785CA0-E687-43B1-A3C1-F8D67F872C40}"/>
    <dgm:cxn modelId="{A29990A4-5891-4B52-AD3C-6CC4B1CDF393}" type="presOf" srcId="{7080D3F3-1913-42BE-B65A-59A2EF3AB07D}" destId="{7783A31C-1708-424B-ADE1-E7C8A002580B}" srcOrd="1" destOrd="0" presId="urn:microsoft.com/office/officeart/2005/8/layout/vList4#5"/>
    <dgm:cxn modelId="{7E8309D5-2E22-4A8A-8066-BB915509112C}" type="presOf" srcId="{F8F68825-34E3-492D-B101-51833991EACE}" destId="{012C6A3B-A16E-487F-A1E1-70B4D23C33BB}" srcOrd="1" destOrd="0" presId="urn:microsoft.com/office/officeart/2005/8/layout/vList4#5"/>
    <dgm:cxn modelId="{E246DD5E-124B-40FF-BEE0-51F218BAED1E}" type="presOf" srcId="{1E481FAC-517C-455A-A4CE-823B2BA799FB}" destId="{88D2D5A2-E3E3-4EC4-A8B5-37D8B4B30396}" srcOrd="0" destOrd="0" presId="urn:microsoft.com/office/officeart/2005/8/layout/vList4#5"/>
    <dgm:cxn modelId="{BB9566DE-4265-47CF-9C24-DCF5768AB0EA}" srcId="{1E481FAC-517C-455A-A4CE-823B2BA799FB}" destId="{DA841921-F127-4F76-8352-6CB3D0FBAFE5}" srcOrd="1" destOrd="0" parTransId="{6BFFF189-EF25-4CE9-9DD7-FD4AF305F151}" sibTransId="{1A0D12D9-6442-4709-B928-F87625610EB6}"/>
    <dgm:cxn modelId="{5A1CE6BA-3FE4-4A57-9EC3-3C7BE51FEC04}" srcId="{1E481FAC-517C-455A-A4CE-823B2BA799FB}" destId="{7080D3F3-1913-42BE-B65A-59A2EF3AB07D}" srcOrd="4" destOrd="0" parTransId="{E82C2EC5-5169-4E79-BD98-7A94D3041EA4}" sibTransId="{57B89E70-5732-4530-89CB-4433B4F3D47F}"/>
    <dgm:cxn modelId="{DB85A545-6F48-4CA0-ABB8-ECC48DB0FEDD}" type="presOf" srcId="{F8F68825-34E3-492D-B101-51833991EACE}" destId="{2C3EF228-95C0-4AAE-8238-1ED265E8F9AC}" srcOrd="0" destOrd="0" presId="urn:microsoft.com/office/officeart/2005/8/layout/vList4#5"/>
    <dgm:cxn modelId="{91ED821B-1173-4F82-B618-48ACC16B6F6F}" type="presOf" srcId="{DA841921-F127-4F76-8352-6CB3D0FBAFE5}" destId="{95EFDCAF-18E7-47D4-AA9B-DD3A15531818}" srcOrd="1" destOrd="0" presId="urn:microsoft.com/office/officeart/2005/8/layout/vList4#5"/>
    <dgm:cxn modelId="{8EDBD674-7624-483E-98D3-E627FCE0604B}" srcId="{1E481FAC-517C-455A-A4CE-823B2BA799FB}" destId="{9B5AEA8C-060D-4766-B7F7-5EF26459BE92}" srcOrd="0" destOrd="0" parTransId="{D78EDD09-1BE9-4A81-B375-79CDCC449795}" sibTransId="{8695CF36-A76C-44A5-9391-A0DA98EC6170}"/>
    <dgm:cxn modelId="{86B60325-97B8-4B6A-894E-9E1A605014B4}" type="presOf" srcId="{9B5AEA8C-060D-4766-B7F7-5EF26459BE92}" destId="{0DDDEBC2-73F1-42F0-80BA-CD49380D6CDB}" srcOrd="1" destOrd="0" presId="urn:microsoft.com/office/officeart/2005/8/layout/vList4#5"/>
    <dgm:cxn modelId="{EAF854B0-DB68-4637-9722-2D4C190FC028}" type="presOf" srcId="{E8BEA9B3-96DF-4A64-85FC-1DD4A9ADD50D}" destId="{F3B44ED4-2302-4139-A8B5-BB157BE7AC49}" srcOrd="0" destOrd="0" presId="urn:microsoft.com/office/officeart/2005/8/layout/vList4#5"/>
    <dgm:cxn modelId="{345D0225-82C0-4F8D-A6FB-C03B2811CE47}" type="presOf" srcId="{7080D3F3-1913-42BE-B65A-59A2EF3AB07D}" destId="{6C67489D-B48D-4D57-9E14-7A8ACACB73A0}" srcOrd="0" destOrd="0" presId="urn:microsoft.com/office/officeart/2005/8/layout/vList4#5"/>
    <dgm:cxn modelId="{273D3A8A-4D4E-4456-B88A-64BD768D146B}" type="presParOf" srcId="{88D2D5A2-E3E3-4EC4-A8B5-37D8B4B30396}" destId="{5D60995C-F7A5-4BF6-8EDC-60F5EE9831C5}" srcOrd="0" destOrd="0" presId="urn:microsoft.com/office/officeart/2005/8/layout/vList4#5"/>
    <dgm:cxn modelId="{E16A8CA9-3070-43B6-B797-72D726164410}" type="presParOf" srcId="{5D60995C-F7A5-4BF6-8EDC-60F5EE9831C5}" destId="{F3F9207F-75AB-4C45-A8FA-1A0367592CDA}" srcOrd="0" destOrd="0" presId="urn:microsoft.com/office/officeart/2005/8/layout/vList4#5"/>
    <dgm:cxn modelId="{7F9EA3AD-EF42-42D5-8C64-75A1912BB38D}" type="presParOf" srcId="{5D60995C-F7A5-4BF6-8EDC-60F5EE9831C5}" destId="{B1E0497F-D5F8-41D0-AB96-6F55A08A2552}" srcOrd="1" destOrd="0" presId="urn:microsoft.com/office/officeart/2005/8/layout/vList4#5"/>
    <dgm:cxn modelId="{C66E03CE-CAF9-4984-AB77-D9FDA3EF0CD0}" type="presParOf" srcId="{5D60995C-F7A5-4BF6-8EDC-60F5EE9831C5}" destId="{0DDDEBC2-73F1-42F0-80BA-CD49380D6CDB}" srcOrd="2" destOrd="0" presId="urn:microsoft.com/office/officeart/2005/8/layout/vList4#5"/>
    <dgm:cxn modelId="{67D5E0F8-5641-4CA9-A6CC-25868D261E18}" type="presParOf" srcId="{88D2D5A2-E3E3-4EC4-A8B5-37D8B4B30396}" destId="{8BA7283B-4D22-4928-8085-786A605D62C2}" srcOrd="1" destOrd="0" presId="urn:microsoft.com/office/officeart/2005/8/layout/vList4#5"/>
    <dgm:cxn modelId="{EE86DEBE-CFFA-40E9-8AC2-7D03CA824562}" type="presParOf" srcId="{88D2D5A2-E3E3-4EC4-A8B5-37D8B4B30396}" destId="{DA3EA99A-F9CC-46C8-AEC7-05AC80D5C43B}" srcOrd="2" destOrd="0" presId="urn:microsoft.com/office/officeart/2005/8/layout/vList4#5"/>
    <dgm:cxn modelId="{9C4A526D-67D6-433D-AEAB-A81D83D8D184}" type="presParOf" srcId="{DA3EA99A-F9CC-46C8-AEC7-05AC80D5C43B}" destId="{1AD5F0E0-6460-49CC-ABBC-FF4CB5EAB6FF}" srcOrd="0" destOrd="0" presId="urn:microsoft.com/office/officeart/2005/8/layout/vList4#5"/>
    <dgm:cxn modelId="{EA6BBA72-B82F-42AD-81BE-0E5F837B4731}" type="presParOf" srcId="{DA3EA99A-F9CC-46C8-AEC7-05AC80D5C43B}" destId="{1884D9A9-4386-47A8-9463-178C3A20A81D}" srcOrd="1" destOrd="0" presId="urn:microsoft.com/office/officeart/2005/8/layout/vList4#5"/>
    <dgm:cxn modelId="{5BE6317B-D8CA-4E5A-9456-4EC389E42F03}" type="presParOf" srcId="{DA3EA99A-F9CC-46C8-AEC7-05AC80D5C43B}" destId="{95EFDCAF-18E7-47D4-AA9B-DD3A15531818}" srcOrd="2" destOrd="0" presId="urn:microsoft.com/office/officeart/2005/8/layout/vList4#5"/>
    <dgm:cxn modelId="{D5374CE5-6BFD-4A72-ADB6-4FF87F8C197C}" type="presParOf" srcId="{88D2D5A2-E3E3-4EC4-A8B5-37D8B4B30396}" destId="{8B41D6BC-AE93-4ECC-B53A-7B95FFB8B851}" srcOrd="3" destOrd="0" presId="urn:microsoft.com/office/officeart/2005/8/layout/vList4#5"/>
    <dgm:cxn modelId="{E0F577EF-AFD6-49E9-85AD-C213141DE5FF}" type="presParOf" srcId="{88D2D5A2-E3E3-4EC4-A8B5-37D8B4B30396}" destId="{B599D59F-C3DC-4C45-8B41-79FC78E84157}" srcOrd="4" destOrd="0" presId="urn:microsoft.com/office/officeart/2005/8/layout/vList4#5"/>
    <dgm:cxn modelId="{3AF5332B-03E5-49DF-8924-62A5C771E110}" type="presParOf" srcId="{B599D59F-C3DC-4C45-8B41-79FC78E84157}" destId="{2C3EF228-95C0-4AAE-8238-1ED265E8F9AC}" srcOrd="0" destOrd="0" presId="urn:microsoft.com/office/officeart/2005/8/layout/vList4#5"/>
    <dgm:cxn modelId="{F830268F-F839-4796-B066-7F1B55345B37}" type="presParOf" srcId="{B599D59F-C3DC-4C45-8B41-79FC78E84157}" destId="{236C1D38-AD8E-4FA1-9694-BA6A3D7224E3}" srcOrd="1" destOrd="0" presId="urn:microsoft.com/office/officeart/2005/8/layout/vList4#5"/>
    <dgm:cxn modelId="{70B377FA-A67D-4800-9711-1F63AD8D0E37}" type="presParOf" srcId="{B599D59F-C3DC-4C45-8B41-79FC78E84157}" destId="{012C6A3B-A16E-487F-A1E1-70B4D23C33BB}" srcOrd="2" destOrd="0" presId="urn:microsoft.com/office/officeart/2005/8/layout/vList4#5"/>
    <dgm:cxn modelId="{DD68AF23-1CB3-4C4A-B3E9-BB8D71772F01}" type="presParOf" srcId="{88D2D5A2-E3E3-4EC4-A8B5-37D8B4B30396}" destId="{AD317EC9-0E0E-4604-81D6-20FAE9163409}" srcOrd="5" destOrd="0" presId="urn:microsoft.com/office/officeart/2005/8/layout/vList4#5"/>
    <dgm:cxn modelId="{04AF6B8E-51E1-41EA-B126-88B1A5FEACFE}" type="presParOf" srcId="{88D2D5A2-E3E3-4EC4-A8B5-37D8B4B30396}" destId="{EDE2CD38-2A64-41D0-B7A4-CFE06ECEE200}" srcOrd="6" destOrd="0" presId="urn:microsoft.com/office/officeart/2005/8/layout/vList4#5"/>
    <dgm:cxn modelId="{FD4182F5-9D3F-432E-864C-507355EE40B5}" type="presParOf" srcId="{EDE2CD38-2A64-41D0-B7A4-CFE06ECEE200}" destId="{F3B44ED4-2302-4139-A8B5-BB157BE7AC49}" srcOrd="0" destOrd="0" presId="urn:microsoft.com/office/officeart/2005/8/layout/vList4#5"/>
    <dgm:cxn modelId="{C8475578-3CD1-4F2D-8570-15EF1300F308}" type="presParOf" srcId="{EDE2CD38-2A64-41D0-B7A4-CFE06ECEE200}" destId="{551C956B-DEF5-4301-9689-8DFE82E574C0}" srcOrd="1" destOrd="0" presId="urn:microsoft.com/office/officeart/2005/8/layout/vList4#5"/>
    <dgm:cxn modelId="{66A652E0-C72B-404C-99DD-C44B75C2A333}" type="presParOf" srcId="{EDE2CD38-2A64-41D0-B7A4-CFE06ECEE200}" destId="{1E867A37-B9D3-42E5-880C-6F36325C5FB2}" srcOrd="2" destOrd="0" presId="urn:microsoft.com/office/officeart/2005/8/layout/vList4#5"/>
    <dgm:cxn modelId="{9F26C74C-47E1-4281-B8F4-22D74FCE99CF}" type="presParOf" srcId="{88D2D5A2-E3E3-4EC4-A8B5-37D8B4B30396}" destId="{38C6C972-FE17-4F65-A44E-603BB7A1E4B1}" srcOrd="7" destOrd="0" presId="urn:microsoft.com/office/officeart/2005/8/layout/vList4#5"/>
    <dgm:cxn modelId="{7B468582-52F0-4CE5-A316-E75C7C4B5401}" type="presParOf" srcId="{88D2D5A2-E3E3-4EC4-A8B5-37D8B4B30396}" destId="{C37683E3-EC04-4E52-815F-C4F3CE10D278}" srcOrd="8" destOrd="0" presId="urn:microsoft.com/office/officeart/2005/8/layout/vList4#5"/>
    <dgm:cxn modelId="{F410BCB5-1C22-47FD-95C1-B85E360FCE2C}" type="presParOf" srcId="{C37683E3-EC04-4E52-815F-C4F3CE10D278}" destId="{6C67489D-B48D-4D57-9E14-7A8ACACB73A0}" srcOrd="0" destOrd="0" presId="urn:microsoft.com/office/officeart/2005/8/layout/vList4#5"/>
    <dgm:cxn modelId="{DA7F90EB-1F7F-45A1-BF52-6B0D3E6E5225}" type="presParOf" srcId="{C37683E3-EC04-4E52-815F-C4F3CE10D278}" destId="{02FA07D9-53FF-48E0-8E94-1803860131D9}" srcOrd="1" destOrd="0" presId="urn:microsoft.com/office/officeart/2005/8/layout/vList4#5"/>
    <dgm:cxn modelId="{D9AAE271-C412-45C4-BE8F-2F01F1FE9471}" type="presParOf" srcId="{C37683E3-EC04-4E52-815F-C4F3CE10D278}" destId="{7783A31C-1708-424B-ADE1-E7C8A002580B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B0AF6A-3938-47A7-9433-9650EDB5EA2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0ACAC8-3D6F-416D-AE12-8A177E5EF273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2400" dirty="0" smtClean="0"/>
            <a:t>Присутствующим в ППЭ запрещается</a:t>
          </a:r>
          <a:endParaRPr lang="ru-RU" sz="2400" dirty="0"/>
        </a:p>
      </dgm:t>
    </dgm:pt>
    <dgm:pt modelId="{F385D660-7A96-4394-B648-71408C71CF6C}" type="parTrans" cxnId="{AABFE3C1-F730-4B07-A9D2-BE04171C53C2}">
      <dgm:prSet/>
      <dgm:spPr/>
      <dgm:t>
        <a:bodyPr/>
        <a:lstStyle/>
        <a:p>
          <a:endParaRPr lang="ru-RU"/>
        </a:p>
      </dgm:t>
    </dgm:pt>
    <dgm:pt modelId="{31FC6134-5C8D-415F-85E6-95AA0493A31C}" type="sibTrans" cxnId="{AABFE3C1-F730-4B07-A9D2-BE04171C53C2}">
      <dgm:prSet/>
      <dgm:spPr/>
      <dgm:t>
        <a:bodyPr/>
        <a:lstStyle/>
        <a:p>
          <a:endParaRPr lang="ru-RU"/>
        </a:p>
      </dgm:t>
    </dgm:pt>
    <dgm:pt modelId="{F664591C-9550-4F61-AE82-B982E5CD8D10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2400" dirty="0" smtClean="0"/>
            <a:t>Передавать участникам средства связи, электронно-вычислительную технику</a:t>
          </a:r>
          <a:br>
            <a:rPr lang="ru-RU" sz="2400" dirty="0" smtClean="0"/>
          </a:br>
          <a:r>
            <a:rPr lang="ru-RU" sz="2400" dirty="0" smtClean="0"/>
            <a:t> и т.д.</a:t>
          </a:r>
          <a:endParaRPr lang="ru-RU" sz="2400" dirty="0"/>
        </a:p>
      </dgm:t>
    </dgm:pt>
    <dgm:pt modelId="{6E6963C0-D796-4EC6-9E6C-87D5CDBD6213}" type="parTrans" cxnId="{8F77B207-D78E-4235-99A7-245373059C1A}">
      <dgm:prSet/>
      <dgm:spPr/>
      <dgm:t>
        <a:bodyPr/>
        <a:lstStyle/>
        <a:p>
          <a:endParaRPr lang="ru-RU"/>
        </a:p>
      </dgm:t>
    </dgm:pt>
    <dgm:pt modelId="{5563AAE8-2035-4263-B468-4465FD629D91}" type="sibTrans" cxnId="{8F77B207-D78E-4235-99A7-245373059C1A}">
      <dgm:prSet/>
      <dgm:spPr/>
      <dgm:t>
        <a:bodyPr/>
        <a:lstStyle/>
        <a:p>
          <a:endParaRPr lang="ru-RU"/>
        </a:p>
      </dgm:t>
    </dgm:pt>
    <dgm:pt modelId="{3B09EFB5-35EE-4ED7-A341-C557C13B8E92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2400" dirty="0" smtClean="0"/>
            <a:t>Выносить из аудитории </a:t>
          </a:r>
          <a:br>
            <a:rPr lang="ru-RU" sz="2400" dirty="0" smtClean="0"/>
          </a:br>
          <a:r>
            <a:rPr lang="ru-RU" sz="2400" dirty="0" smtClean="0"/>
            <a:t>и ППЭ экзаменационные материалы на бумажном </a:t>
          </a:r>
          <a:br>
            <a:rPr lang="ru-RU" sz="2400" dirty="0" smtClean="0"/>
          </a:br>
          <a:r>
            <a:rPr lang="ru-RU" sz="2400" dirty="0" smtClean="0"/>
            <a:t>или электронном носителе, фотографировать или переписывать ЭМ</a:t>
          </a:r>
          <a:endParaRPr lang="ru-RU" sz="2400" dirty="0"/>
        </a:p>
      </dgm:t>
    </dgm:pt>
    <dgm:pt modelId="{EA4264E1-F055-4BAD-80D7-73D2B6CDBB53}" type="parTrans" cxnId="{D7FD78E0-E8AF-46DE-83AB-517812F24BC0}">
      <dgm:prSet/>
      <dgm:spPr/>
      <dgm:t>
        <a:bodyPr/>
        <a:lstStyle/>
        <a:p>
          <a:endParaRPr lang="ru-RU"/>
        </a:p>
      </dgm:t>
    </dgm:pt>
    <dgm:pt modelId="{48C68D3C-1A16-4F13-A7C9-44C3E9588C37}" type="sibTrans" cxnId="{D7FD78E0-E8AF-46DE-83AB-517812F24BC0}">
      <dgm:prSet/>
      <dgm:spPr/>
      <dgm:t>
        <a:bodyPr/>
        <a:lstStyle/>
        <a:p>
          <a:endParaRPr lang="ru-RU"/>
        </a:p>
      </dgm:t>
    </dgm:pt>
    <dgm:pt modelId="{07D799D8-BA75-4290-8254-E596C33645D3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2400" dirty="0" smtClean="0"/>
            <a:t>Иметь при себе средства связи</a:t>
          </a:r>
          <a:endParaRPr lang="ru-RU" sz="2400" dirty="0"/>
        </a:p>
      </dgm:t>
    </dgm:pt>
    <dgm:pt modelId="{1B576C73-DECE-42DB-8276-BDB4A5B97814}" type="sibTrans" cxnId="{3053D784-C89C-4E7C-A5B5-5886DBAD3446}">
      <dgm:prSet/>
      <dgm:spPr/>
      <dgm:t>
        <a:bodyPr/>
        <a:lstStyle/>
        <a:p>
          <a:endParaRPr lang="ru-RU"/>
        </a:p>
      </dgm:t>
    </dgm:pt>
    <dgm:pt modelId="{F2FC159E-8E7D-4CC4-8B12-A6B37D154071}" type="parTrans" cxnId="{3053D784-C89C-4E7C-A5B5-5886DBAD3446}">
      <dgm:prSet/>
      <dgm:spPr/>
      <dgm:t>
        <a:bodyPr/>
        <a:lstStyle/>
        <a:p>
          <a:endParaRPr lang="ru-RU"/>
        </a:p>
      </dgm:t>
    </dgm:pt>
    <dgm:pt modelId="{7BF5B2F5-6E20-496D-AC0C-93929C8C19EA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2400" dirty="0" smtClean="0"/>
            <a:t>Оказывать содействие участникам</a:t>
          </a:r>
          <a:endParaRPr lang="ru-RU" sz="2400" dirty="0"/>
        </a:p>
      </dgm:t>
    </dgm:pt>
    <dgm:pt modelId="{42892FF0-7E6B-42C7-B97C-68E2B01407AE}" type="sibTrans" cxnId="{F5C63F48-B9DF-448A-8F5E-C2187F8D7E82}">
      <dgm:prSet/>
      <dgm:spPr/>
      <dgm:t>
        <a:bodyPr/>
        <a:lstStyle/>
        <a:p>
          <a:endParaRPr lang="ru-RU"/>
        </a:p>
      </dgm:t>
    </dgm:pt>
    <dgm:pt modelId="{FC465AC2-4682-4201-A924-5699B9031D87}" type="parTrans" cxnId="{F5C63F48-B9DF-448A-8F5E-C2187F8D7E82}">
      <dgm:prSet/>
      <dgm:spPr/>
      <dgm:t>
        <a:bodyPr/>
        <a:lstStyle/>
        <a:p>
          <a:endParaRPr lang="ru-RU"/>
        </a:p>
      </dgm:t>
    </dgm:pt>
    <dgm:pt modelId="{29AE6D63-8BD4-4177-B087-A2C70289F27D}" type="pres">
      <dgm:prSet presAssocID="{69B0AF6A-3938-47A7-9433-9650EDB5EA2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5DD8C6-E345-4E8E-855B-2DDC92588BF7}" type="pres">
      <dgm:prSet presAssocID="{E60ACAC8-3D6F-416D-AE12-8A177E5EF273}" presName="vertOne" presStyleCnt="0"/>
      <dgm:spPr/>
      <dgm:t>
        <a:bodyPr/>
        <a:lstStyle/>
        <a:p>
          <a:endParaRPr lang="ru-RU"/>
        </a:p>
      </dgm:t>
    </dgm:pt>
    <dgm:pt modelId="{218928B0-C01D-46EE-B5E5-E672060E6677}" type="pres">
      <dgm:prSet presAssocID="{E60ACAC8-3D6F-416D-AE12-8A177E5EF273}" presName="txOne" presStyleLbl="node0" presStyleIdx="0" presStyleCnt="1" custScaleY="42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B46610-7838-43F5-A02C-F4AE8C73F36A}" type="pres">
      <dgm:prSet presAssocID="{E60ACAC8-3D6F-416D-AE12-8A177E5EF273}" presName="parTransOne" presStyleCnt="0"/>
      <dgm:spPr/>
      <dgm:t>
        <a:bodyPr/>
        <a:lstStyle/>
        <a:p>
          <a:endParaRPr lang="ru-RU"/>
        </a:p>
      </dgm:t>
    </dgm:pt>
    <dgm:pt modelId="{32265AA7-81F8-4A9A-82D2-DEC838B0B2ED}" type="pres">
      <dgm:prSet presAssocID="{E60ACAC8-3D6F-416D-AE12-8A177E5EF273}" presName="horzOne" presStyleCnt="0"/>
      <dgm:spPr/>
      <dgm:t>
        <a:bodyPr/>
        <a:lstStyle/>
        <a:p>
          <a:endParaRPr lang="ru-RU"/>
        </a:p>
      </dgm:t>
    </dgm:pt>
    <dgm:pt modelId="{3E99230F-B413-4002-8B23-853ACC884650}" type="pres">
      <dgm:prSet presAssocID="{07D799D8-BA75-4290-8254-E596C33645D3}" presName="vertTwo" presStyleCnt="0"/>
      <dgm:spPr/>
      <dgm:t>
        <a:bodyPr/>
        <a:lstStyle/>
        <a:p>
          <a:endParaRPr lang="ru-RU"/>
        </a:p>
      </dgm:t>
    </dgm:pt>
    <dgm:pt modelId="{F9AB51E0-3C79-4F90-8E8F-CFADD58EF72E}" type="pres">
      <dgm:prSet presAssocID="{07D799D8-BA75-4290-8254-E596C33645D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13482D-5FD2-474E-9101-5370BB9D6AD1}" type="pres">
      <dgm:prSet presAssocID="{07D799D8-BA75-4290-8254-E596C33645D3}" presName="parTransTwo" presStyleCnt="0"/>
      <dgm:spPr/>
      <dgm:t>
        <a:bodyPr/>
        <a:lstStyle/>
        <a:p>
          <a:endParaRPr lang="ru-RU"/>
        </a:p>
      </dgm:t>
    </dgm:pt>
    <dgm:pt modelId="{ABD56D35-8152-4A2B-8FD3-A6C9B86863D6}" type="pres">
      <dgm:prSet presAssocID="{07D799D8-BA75-4290-8254-E596C33645D3}" presName="horzTwo" presStyleCnt="0"/>
      <dgm:spPr/>
      <dgm:t>
        <a:bodyPr/>
        <a:lstStyle/>
        <a:p>
          <a:endParaRPr lang="ru-RU"/>
        </a:p>
      </dgm:t>
    </dgm:pt>
    <dgm:pt modelId="{AAE3E161-2F74-4B6A-B05F-B98299DDD0AC}" type="pres">
      <dgm:prSet presAssocID="{F664591C-9550-4F61-AE82-B982E5CD8D10}" presName="vertThree" presStyleCnt="0"/>
      <dgm:spPr/>
      <dgm:t>
        <a:bodyPr/>
        <a:lstStyle/>
        <a:p>
          <a:endParaRPr lang="ru-RU"/>
        </a:p>
      </dgm:t>
    </dgm:pt>
    <dgm:pt modelId="{0C85F57B-E51E-4985-B4B9-1F013401BD36}" type="pres">
      <dgm:prSet presAssocID="{F664591C-9550-4F61-AE82-B982E5CD8D10}" presName="txThree" presStyleLbl="node3" presStyleIdx="0" presStyleCnt="2" custScaleX="101482" custScaleY="2211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0078E6-7441-4FAB-ACAF-5C74FA812B71}" type="pres">
      <dgm:prSet presAssocID="{F664591C-9550-4F61-AE82-B982E5CD8D10}" presName="horzThree" presStyleCnt="0"/>
      <dgm:spPr/>
      <dgm:t>
        <a:bodyPr/>
        <a:lstStyle/>
        <a:p>
          <a:endParaRPr lang="ru-RU"/>
        </a:p>
      </dgm:t>
    </dgm:pt>
    <dgm:pt modelId="{B296D0C4-89F5-437D-B234-0CE3F2399C1F}" type="pres">
      <dgm:prSet presAssocID="{1B576C73-DECE-42DB-8276-BDB4A5B97814}" presName="sibSpaceTwo" presStyleCnt="0"/>
      <dgm:spPr/>
      <dgm:t>
        <a:bodyPr/>
        <a:lstStyle/>
        <a:p>
          <a:endParaRPr lang="ru-RU"/>
        </a:p>
      </dgm:t>
    </dgm:pt>
    <dgm:pt modelId="{1B607270-4B20-4C3E-A747-79D80EA3ED2A}" type="pres">
      <dgm:prSet presAssocID="{7BF5B2F5-6E20-496D-AC0C-93929C8C19EA}" presName="vertTwo" presStyleCnt="0"/>
      <dgm:spPr/>
      <dgm:t>
        <a:bodyPr/>
        <a:lstStyle/>
        <a:p>
          <a:endParaRPr lang="ru-RU"/>
        </a:p>
      </dgm:t>
    </dgm:pt>
    <dgm:pt modelId="{95E0C996-C23F-40E1-9D65-784A4C9FDD93}" type="pres">
      <dgm:prSet presAssocID="{7BF5B2F5-6E20-496D-AC0C-93929C8C19E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8770A0-60E1-4520-9C23-0F18F9C01189}" type="pres">
      <dgm:prSet presAssocID="{7BF5B2F5-6E20-496D-AC0C-93929C8C19EA}" presName="parTransTwo" presStyleCnt="0"/>
      <dgm:spPr/>
      <dgm:t>
        <a:bodyPr/>
        <a:lstStyle/>
        <a:p>
          <a:endParaRPr lang="ru-RU"/>
        </a:p>
      </dgm:t>
    </dgm:pt>
    <dgm:pt modelId="{3B024B97-1912-4D53-956C-771065ED1D03}" type="pres">
      <dgm:prSet presAssocID="{7BF5B2F5-6E20-496D-AC0C-93929C8C19EA}" presName="horzTwo" presStyleCnt="0"/>
      <dgm:spPr/>
      <dgm:t>
        <a:bodyPr/>
        <a:lstStyle/>
        <a:p>
          <a:endParaRPr lang="ru-RU"/>
        </a:p>
      </dgm:t>
    </dgm:pt>
    <dgm:pt modelId="{17B707EE-C894-45BE-B0F0-74E2433F6190}" type="pres">
      <dgm:prSet presAssocID="{3B09EFB5-35EE-4ED7-A341-C557C13B8E92}" presName="vertThree" presStyleCnt="0"/>
      <dgm:spPr/>
      <dgm:t>
        <a:bodyPr/>
        <a:lstStyle/>
        <a:p>
          <a:endParaRPr lang="ru-RU"/>
        </a:p>
      </dgm:t>
    </dgm:pt>
    <dgm:pt modelId="{48E71378-B786-4C02-9221-DD2F22437F66}" type="pres">
      <dgm:prSet presAssocID="{3B09EFB5-35EE-4ED7-A341-C557C13B8E92}" presName="txThree" presStyleLbl="node3" presStyleIdx="1" presStyleCnt="2" custScaleX="99747" custScaleY="2235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905DD-31BA-4AF5-A252-E6ABCE331730}" type="pres">
      <dgm:prSet presAssocID="{3B09EFB5-35EE-4ED7-A341-C557C13B8E92}" presName="horzThree" presStyleCnt="0"/>
      <dgm:spPr/>
      <dgm:t>
        <a:bodyPr/>
        <a:lstStyle/>
        <a:p>
          <a:endParaRPr lang="ru-RU"/>
        </a:p>
      </dgm:t>
    </dgm:pt>
  </dgm:ptLst>
  <dgm:cxnLst>
    <dgm:cxn modelId="{AABFE3C1-F730-4B07-A9D2-BE04171C53C2}" srcId="{69B0AF6A-3938-47A7-9433-9650EDB5EA2A}" destId="{E60ACAC8-3D6F-416D-AE12-8A177E5EF273}" srcOrd="0" destOrd="0" parTransId="{F385D660-7A96-4394-B648-71408C71CF6C}" sibTransId="{31FC6134-5C8D-415F-85E6-95AA0493A31C}"/>
    <dgm:cxn modelId="{D7FD78E0-E8AF-46DE-83AB-517812F24BC0}" srcId="{7BF5B2F5-6E20-496D-AC0C-93929C8C19EA}" destId="{3B09EFB5-35EE-4ED7-A341-C557C13B8E92}" srcOrd="0" destOrd="0" parTransId="{EA4264E1-F055-4BAD-80D7-73D2B6CDBB53}" sibTransId="{48C68D3C-1A16-4F13-A7C9-44C3E9588C37}"/>
    <dgm:cxn modelId="{1A326BE5-A5E0-4006-B3E2-3A4A32769074}" type="presOf" srcId="{3B09EFB5-35EE-4ED7-A341-C557C13B8E92}" destId="{48E71378-B786-4C02-9221-DD2F22437F66}" srcOrd="0" destOrd="0" presId="urn:microsoft.com/office/officeart/2005/8/layout/hierarchy4"/>
    <dgm:cxn modelId="{8F77B207-D78E-4235-99A7-245373059C1A}" srcId="{07D799D8-BA75-4290-8254-E596C33645D3}" destId="{F664591C-9550-4F61-AE82-B982E5CD8D10}" srcOrd="0" destOrd="0" parTransId="{6E6963C0-D796-4EC6-9E6C-87D5CDBD6213}" sibTransId="{5563AAE8-2035-4263-B468-4465FD629D91}"/>
    <dgm:cxn modelId="{8DE31061-2727-4325-92B9-7497DC5C1AFB}" type="presOf" srcId="{E60ACAC8-3D6F-416D-AE12-8A177E5EF273}" destId="{218928B0-C01D-46EE-B5E5-E672060E6677}" srcOrd="0" destOrd="0" presId="urn:microsoft.com/office/officeart/2005/8/layout/hierarchy4"/>
    <dgm:cxn modelId="{536A7267-DEC7-4A51-BFE4-387E62649918}" type="presOf" srcId="{07D799D8-BA75-4290-8254-E596C33645D3}" destId="{F9AB51E0-3C79-4F90-8E8F-CFADD58EF72E}" srcOrd="0" destOrd="0" presId="urn:microsoft.com/office/officeart/2005/8/layout/hierarchy4"/>
    <dgm:cxn modelId="{F5C63F48-B9DF-448A-8F5E-C2187F8D7E82}" srcId="{E60ACAC8-3D6F-416D-AE12-8A177E5EF273}" destId="{7BF5B2F5-6E20-496D-AC0C-93929C8C19EA}" srcOrd="1" destOrd="0" parTransId="{FC465AC2-4682-4201-A924-5699B9031D87}" sibTransId="{42892FF0-7E6B-42C7-B97C-68E2B01407AE}"/>
    <dgm:cxn modelId="{2817F462-2A6E-41D1-B47D-AFD372953F5F}" type="presOf" srcId="{F664591C-9550-4F61-AE82-B982E5CD8D10}" destId="{0C85F57B-E51E-4985-B4B9-1F013401BD36}" srcOrd="0" destOrd="0" presId="urn:microsoft.com/office/officeart/2005/8/layout/hierarchy4"/>
    <dgm:cxn modelId="{CEA0463B-C4E0-4F13-81D6-1AAC9A077860}" type="presOf" srcId="{69B0AF6A-3938-47A7-9433-9650EDB5EA2A}" destId="{29AE6D63-8BD4-4177-B087-A2C70289F27D}" srcOrd="0" destOrd="0" presId="urn:microsoft.com/office/officeart/2005/8/layout/hierarchy4"/>
    <dgm:cxn modelId="{38BCD6C6-EC96-45AA-A004-1FBEA71265C2}" type="presOf" srcId="{7BF5B2F5-6E20-496D-AC0C-93929C8C19EA}" destId="{95E0C996-C23F-40E1-9D65-784A4C9FDD93}" srcOrd="0" destOrd="0" presId="urn:microsoft.com/office/officeart/2005/8/layout/hierarchy4"/>
    <dgm:cxn modelId="{3053D784-C89C-4E7C-A5B5-5886DBAD3446}" srcId="{E60ACAC8-3D6F-416D-AE12-8A177E5EF273}" destId="{07D799D8-BA75-4290-8254-E596C33645D3}" srcOrd="0" destOrd="0" parTransId="{F2FC159E-8E7D-4CC4-8B12-A6B37D154071}" sibTransId="{1B576C73-DECE-42DB-8276-BDB4A5B97814}"/>
    <dgm:cxn modelId="{A3E8867C-DA5F-4BE8-87C8-FFB24DEDD647}" type="presParOf" srcId="{29AE6D63-8BD4-4177-B087-A2C70289F27D}" destId="{215DD8C6-E345-4E8E-855B-2DDC92588BF7}" srcOrd="0" destOrd="0" presId="urn:microsoft.com/office/officeart/2005/8/layout/hierarchy4"/>
    <dgm:cxn modelId="{24F43D5C-2D3F-45ED-AE9E-27E8D1E90ED4}" type="presParOf" srcId="{215DD8C6-E345-4E8E-855B-2DDC92588BF7}" destId="{218928B0-C01D-46EE-B5E5-E672060E6677}" srcOrd="0" destOrd="0" presId="urn:microsoft.com/office/officeart/2005/8/layout/hierarchy4"/>
    <dgm:cxn modelId="{74054AB6-486A-454F-93EF-47AA8E9696F0}" type="presParOf" srcId="{215DD8C6-E345-4E8E-855B-2DDC92588BF7}" destId="{E6B46610-7838-43F5-A02C-F4AE8C73F36A}" srcOrd="1" destOrd="0" presId="urn:microsoft.com/office/officeart/2005/8/layout/hierarchy4"/>
    <dgm:cxn modelId="{AE09CA56-2DCE-4FF5-A6EB-6E74DFEC44A7}" type="presParOf" srcId="{215DD8C6-E345-4E8E-855B-2DDC92588BF7}" destId="{32265AA7-81F8-4A9A-82D2-DEC838B0B2ED}" srcOrd="2" destOrd="0" presId="urn:microsoft.com/office/officeart/2005/8/layout/hierarchy4"/>
    <dgm:cxn modelId="{C46FE4A2-A716-49EF-A0D0-FDE4DFD81C77}" type="presParOf" srcId="{32265AA7-81F8-4A9A-82D2-DEC838B0B2ED}" destId="{3E99230F-B413-4002-8B23-853ACC884650}" srcOrd="0" destOrd="0" presId="urn:microsoft.com/office/officeart/2005/8/layout/hierarchy4"/>
    <dgm:cxn modelId="{C0D02908-5BC2-4BB1-B13F-491EC76CC30E}" type="presParOf" srcId="{3E99230F-B413-4002-8B23-853ACC884650}" destId="{F9AB51E0-3C79-4F90-8E8F-CFADD58EF72E}" srcOrd="0" destOrd="0" presId="urn:microsoft.com/office/officeart/2005/8/layout/hierarchy4"/>
    <dgm:cxn modelId="{222F2968-74A8-46F0-9E93-95A48B374A44}" type="presParOf" srcId="{3E99230F-B413-4002-8B23-853ACC884650}" destId="{3313482D-5FD2-474E-9101-5370BB9D6AD1}" srcOrd="1" destOrd="0" presId="urn:microsoft.com/office/officeart/2005/8/layout/hierarchy4"/>
    <dgm:cxn modelId="{66E5BD24-8EC3-4310-807A-9B05A9D482A6}" type="presParOf" srcId="{3E99230F-B413-4002-8B23-853ACC884650}" destId="{ABD56D35-8152-4A2B-8FD3-A6C9B86863D6}" srcOrd="2" destOrd="0" presId="urn:microsoft.com/office/officeart/2005/8/layout/hierarchy4"/>
    <dgm:cxn modelId="{68EF1992-E3C3-4DF9-B163-D211C8FFFDBF}" type="presParOf" srcId="{ABD56D35-8152-4A2B-8FD3-A6C9B86863D6}" destId="{AAE3E161-2F74-4B6A-B05F-B98299DDD0AC}" srcOrd="0" destOrd="0" presId="urn:microsoft.com/office/officeart/2005/8/layout/hierarchy4"/>
    <dgm:cxn modelId="{27566920-5D77-4FC2-8618-1FD5598B0F77}" type="presParOf" srcId="{AAE3E161-2F74-4B6A-B05F-B98299DDD0AC}" destId="{0C85F57B-E51E-4985-B4B9-1F013401BD36}" srcOrd="0" destOrd="0" presId="urn:microsoft.com/office/officeart/2005/8/layout/hierarchy4"/>
    <dgm:cxn modelId="{9BAC6558-1533-45AF-B0D0-81FF361BA38A}" type="presParOf" srcId="{AAE3E161-2F74-4B6A-B05F-B98299DDD0AC}" destId="{FB0078E6-7441-4FAB-ACAF-5C74FA812B71}" srcOrd="1" destOrd="0" presId="urn:microsoft.com/office/officeart/2005/8/layout/hierarchy4"/>
    <dgm:cxn modelId="{FA17A467-C028-475A-8ADC-0A2E8A4B3B44}" type="presParOf" srcId="{32265AA7-81F8-4A9A-82D2-DEC838B0B2ED}" destId="{B296D0C4-89F5-437D-B234-0CE3F2399C1F}" srcOrd="1" destOrd="0" presId="urn:microsoft.com/office/officeart/2005/8/layout/hierarchy4"/>
    <dgm:cxn modelId="{3C24757B-EC5E-4F4E-95CA-E23A4F9FD200}" type="presParOf" srcId="{32265AA7-81F8-4A9A-82D2-DEC838B0B2ED}" destId="{1B607270-4B20-4C3E-A747-79D80EA3ED2A}" srcOrd="2" destOrd="0" presId="urn:microsoft.com/office/officeart/2005/8/layout/hierarchy4"/>
    <dgm:cxn modelId="{0CC2BEE3-D465-47ED-9E72-4DFD85C13CDE}" type="presParOf" srcId="{1B607270-4B20-4C3E-A747-79D80EA3ED2A}" destId="{95E0C996-C23F-40E1-9D65-784A4C9FDD93}" srcOrd="0" destOrd="0" presId="urn:microsoft.com/office/officeart/2005/8/layout/hierarchy4"/>
    <dgm:cxn modelId="{4CDAE974-2514-4211-B6B1-FBF1ABE92898}" type="presParOf" srcId="{1B607270-4B20-4C3E-A747-79D80EA3ED2A}" destId="{6B8770A0-60E1-4520-9C23-0F18F9C01189}" srcOrd="1" destOrd="0" presId="urn:microsoft.com/office/officeart/2005/8/layout/hierarchy4"/>
    <dgm:cxn modelId="{1B7F7B4F-C7F0-446F-87B3-1DF3080CD6C9}" type="presParOf" srcId="{1B607270-4B20-4C3E-A747-79D80EA3ED2A}" destId="{3B024B97-1912-4D53-956C-771065ED1D03}" srcOrd="2" destOrd="0" presId="urn:microsoft.com/office/officeart/2005/8/layout/hierarchy4"/>
    <dgm:cxn modelId="{20D9550A-4FAA-411D-B222-43782747C929}" type="presParOf" srcId="{3B024B97-1912-4D53-956C-771065ED1D03}" destId="{17B707EE-C894-45BE-B0F0-74E2433F6190}" srcOrd="0" destOrd="0" presId="urn:microsoft.com/office/officeart/2005/8/layout/hierarchy4"/>
    <dgm:cxn modelId="{97042838-77CD-42FE-8681-6BA92076B5B0}" type="presParOf" srcId="{17B707EE-C894-45BE-B0F0-74E2433F6190}" destId="{48E71378-B786-4C02-9221-DD2F22437F66}" srcOrd="0" destOrd="0" presId="urn:microsoft.com/office/officeart/2005/8/layout/hierarchy4"/>
    <dgm:cxn modelId="{5200144E-2B06-49FF-88FF-E49C9AAC186A}" type="presParOf" srcId="{17B707EE-C894-45BE-B0F0-74E2433F6190}" destId="{221905DD-31BA-4AF5-A252-E6ABCE33173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F617A8-1AEA-46DA-9653-93493A4C8A4C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</dgm:pt>
    <dgm:pt modelId="{26D2D174-73BF-4F81-8E82-C8F8739C711D}">
      <dgm:prSet phldrT="[Текст]"/>
      <dgm:spPr/>
      <dgm:t>
        <a:bodyPr/>
        <a:lstStyle/>
        <a:p>
          <a:r>
            <a:rPr lang="ru-RU" dirty="0" smtClean="0"/>
            <a:t>Приглашает в аудиторию члена ГЭК, объясняет причину дополнительной печати. Кнопка «Дополнительная печать» – кнопка «Напечатать»</a:t>
          </a:r>
          <a:endParaRPr lang="ru-RU" dirty="0"/>
        </a:p>
      </dgm:t>
    </dgm:pt>
    <dgm:pt modelId="{06DAE268-6E9D-4E90-A9D3-95D06C14056C}" type="parTrans" cxnId="{4A9E0678-C82B-48C9-89E7-83ABD33137A2}">
      <dgm:prSet/>
      <dgm:spPr/>
      <dgm:t>
        <a:bodyPr/>
        <a:lstStyle/>
        <a:p>
          <a:endParaRPr lang="ru-RU"/>
        </a:p>
      </dgm:t>
    </dgm:pt>
    <dgm:pt modelId="{0C1AA5DA-5257-4522-B2B3-9C8EF08A15B6}" type="sibTrans" cxnId="{4A9E0678-C82B-48C9-89E7-83ABD33137A2}">
      <dgm:prSet/>
      <dgm:spPr/>
      <dgm:t>
        <a:bodyPr/>
        <a:lstStyle/>
        <a:p>
          <a:endParaRPr lang="ru-RU"/>
        </a:p>
      </dgm:t>
    </dgm:pt>
    <dgm:pt modelId="{96071A81-8931-43AB-84AB-08D0058E960D}">
      <dgm:prSet phldrT="[Текст]"/>
      <dgm:spPr/>
      <dgm:t>
        <a:bodyPr/>
        <a:lstStyle/>
        <a:p>
          <a:r>
            <a:rPr lang="ru-RU" dirty="0" smtClean="0"/>
            <a:t>Член ГЭК подключает к станции печати </a:t>
          </a:r>
          <a:r>
            <a:rPr lang="ru-RU" dirty="0" err="1" smtClean="0"/>
            <a:t>токен</a:t>
          </a:r>
          <a:r>
            <a:rPr lang="ru-RU" dirty="0" smtClean="0"/>
            <a:t>, нажимает кнопку «Обновить информацию о </a:t>
          </a:r>
          <a:r>
            <a:rPr lang="ru-RU" dirty="0" err="1" smtClean="0"/>
            <a:t>токене</a:t>
          </a:r>
          <a:r>
            <a:rPr lang="ru-RU" dirty="0" smtClean="0"/>
            <a:t> члена ГЭК», вводит пароль доступа к </a:t>
          </a:r>
          <a:r>
            <a:rPr lang="ru-RU" dirty="0" err="1" smtClean="0"/>
            <a:t>токену</a:t>
          </a:r>
          <a:endParaRPr lang="ru-RU" dirty="0"/>
        </a:p>
      </dgm:t>
    </dgm:pt>
    <dgm:pt modelId="{808CD78C-7240-443F-BA80-E05C2BA8F31E}" type="parTrans" cxnId="{10DAF591-67B4-4491-8ABA-D5A6E80C0440}">
      <dgm:prSet/>
      <dgm:spPr/>
      <dgm:t>
        <a:bodyPr/>
        <a:lstStyle/>
        <a:p>
          <a:endParaRPr lang="ru-RU"/>
        </a:p>
      </dgm:t>
    </dgm:pt>
    <dgm:pt modelId="{B775F650-C448-490B-AB14-C3B7BDC199CD}" type="sibTrans" cxnId="{10DAF591-67B4-4491-8ABA-D5A6E80C0440}">
      <dgm:prSet/>
      <dgm:spPr/>
      <dgm:t>
        <a:bodyPr/>
        <a:lstStyle/>
        <a:p>
          <a:endParaRPr lang="ru-RU"/>
        </a:p>
      </dgm:t>
    </dgm:pt>
    <dgm:pt modelId="{E72AD7E6-BE57-4EFC-B92D-35F66DEC0E60}">
      <dgm:prSet phldrT="[Текст]"/>
      <dgm:spPr/>
      <dgm:t>
        <a:bodyPr/>
        <a:lstStyle/>
        <a:p>
          <a:r>
            <a:rPr lang="ru-RU" dirty="0" smtClean="0"/>
            <a:t>Организатор указывает количество дополнительных ЭМ, которое необходимо распечатать, демонстрирует введенное значение члену ГЭК, нажимает кнопку «Печать ЭМ»</a:t>
          </a:r>
          <a:endParaRPr lang="ru-RU" dirty="0"/>
        </a:p>
      </dgm:t>
    </dgm:pt>
    <dgm:pt modelId="{BC0637FC-EF3E-42EA-91BA-FBAB58C990F4}" type="parTrans" cxnId="{9BC11D1A-510A-4D68-A9A0-2F874822C88F}">
      <dgm:prSet/>
      <dgm:spPr/>
      <dgm:t>
        <a:bodyPr/>
        <a:lstStyle/>
        <a:p>
          <a:endParaRPr lang="ru-RU"/>
        </a:p>
      </dgm:t>
    </dgm:pt>
    <dgm:pt modelId="{E473F640-72E9-4F78-BD44-53C4BF871837}" type="sibTrans" cxnId="{9BC11D1A-510A-4D68-A9A0-2F874822C88F}">
      <dgm:prSet/>
      <dgm:spPr/>
      <dgm:t>
        <a:bodyPr/>
        <a:lstStyle/>
        <a:p>
          <a:endParaRPr lang="ru-RU"/>
        </a:p>
      </dgm:t>
    </dgm:pt>
    <dgm:pt modelId="{79104390-9610-41EB-A1B5-CEAB9AA9D95E}">
      <dgm:prSet/>
      <dgm:spPr/>
      <dgm:t>
        <a:bodyPr/>
        <a:lstStyle/>
        <a:p>
          <a:r>
            <a:rPr lang="ru-RU" dirty="0" smtClean="0"/>
            <a:t>Член ГЭК может отключить свой персональный </a:t>
          </a:r>
          <a:r>
            <a:rPr lang="ru-RU" dirty="0" err="1" smtClean="0"/>
            <a:t>токен</a:t>
          </a:r>
          <a:endParaRPr lang="ru-RU" dirty="0"/>
        </a:p>
      </dgm:t>
    </dgm:pt>
    <dgm:pt modelId="{1AEB7EB5-7C25-4096-BDBE-CCED92B12030}" type="parTrans" cxnId="{177FED81-7246-4A1B-A626-2B79149A9906}">
      <dgm:prSet/>
      <dgm:spPr/>
      <dgm:t>
        <a:bodyPr/>
        <a:lstStyle/>
        <a:p>
          <a:endParaRPr lang="ru-RU"/>
        </a:p>
      </dgm:t>
    </dgm:pt>
    <dgm:pt modelId="{61D577A0-67F7-4066-ADAB-EAED814707D0}" type="sibTrans" cxnId="{177FED81-7246-4A1B-A626-2B79149A9906}">
      <dgm:prSet/>
      <dgm:spPr/>
      <dgm:t>
        <a:bodyPr/>
        <a:lstStyle/>
        <a:p>
          <a:endParaRPr lang="ru-RU"/>
        </a:p>
      </dgm:t>
    </dgm:pt>
    <dgm:pt modelId="{A5960D3E-B302-4CFC-B394-AC9183ACD12E}" type="pres">
      <dgm:prSet presAssocID="{C6F617A8-1AEA-46DA-9653-93493A4C8A4C}" presName="outerComposite" presStyleCnt="0">
        <dgm:presLayoutVars>
          <dgm:chMax val="5"/>
          <dgm:dir/>
          <dgm:resizeHandles val="exact"/>
        </dgm:presLayoutVars>
      </dgm:prSet>
      <dgm:spPr/>
    </dgm:pt>
    <dgm:pt modelId="{15492F92-0F47-476E-9A8D-3488A47F40FC}" type="pres">
      <dgm:prSet presAssocID="{C6F617A8-1AEA-46DA-9653-93493A4C8A4C}" presName="dummyMaxCanvas" presStyleCnt="0">
        <dgm:presLayoutVars/>
      </dgm:prSet>
      <dgm:spPr/>
    </dgm:pt>
    <dgm:pt modelId="{66D0ECD4-C6DB-4F7B-AC5F-605F85CDC1E9}" type="pres">
      <dgm:prSet presAssocID="{C6F617A8-1AEA-46DA-9653-93493A4C8A4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830B9-B7F9-4CF5-9D13-9787B2510F33}" type="pres">
      <dgm:prSet presAssocID="{C6F617A8-1AEA-46DA-9653-93493A4C8A4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239FE-7811-452B-A037-48DE5514F94C}" type="pres">
      <dgm:prSet presAssocID="{C6F617A8-1AEA-46DA-9653-93493A4C8A4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605D7-938C-4BEF-A282-940295E135CB}" type="pres">
      <dgm:prSet presAssocID="{C6F617A8-1AEA-46DA-9653-93493A4C8A4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CEBE1-D09D-4EF0-938B-1061957ED41C}" type="pres">
      <dgm:prSet presAssocID="{C6F617A8-1AEA-46DA-9653-93493A4C8A4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6B196-64AD-4BA7-821D-B417B35E87FF}" type="pres">
      <dgm:prSet presAssocID="{C6F617A8-1AEA-46DA-9653-93493A4C8A4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28026-3EFA-4151-A2E4-1832A0B95486}" type="pres">
      <dgm:prSet presAssocID="{C6F617A8-1AEA-46DA-9653-93493A4C8A4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E7E06-FD4B-4F65-9389-5D87D7EEF8A4}" type="pres">
      <dgm:prSet presAssocID="{C6F617A8-1AEA-46DA-9653-93493A4C8A4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C3192-7CF1-47C9-BEEB-0AA0F487941B}" type="pres">
      <dgm:prSet presAssocID="{C6F617A8-1AEA-46DA-9653-93493A4C8A4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3B036-8ACE-48A4-A624-B9E3CC67D341}" type="pres">
      <dgm:prSet presAssocID="{C6F617A8-1AEA-46DA-9653-93493A4C8A4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A3C3F-E4C2-488C-A928-8196C2690A61}" type="pres">
      <dgm:prSet presAssocID="{C6F617A8-1AEA-46DA-9653-93493A4C8A4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29BD89-F36B-4099-8E79-D96E19BACB08}" type="presOf" srcId="{B775F650-C448-490B-AB14-C3B7BDC199CD}" destId="{F786B196-64AD-4BA7-821D-B417B35E87FF}" srcOrd="0" destOrd="0" presId="urn:microsoft.com/office/officeart/2005/8/layout/vProcess5"/>
    <dgm:cxn modelId="{09EA458A-C97C-48AC-AF39-3E82011F0550}" type="presOf" srcId="{79104390-9610-41EB-A1B5-CEAB9AA9D95E}" destId="{83C605D7-938C-4BEF-A282-940295E135CB}" srcOrd="0" destOrd="0" presId="urn:microsoft.com/office/officeart/2005/8/layout/vProcess5"/>
    <dgm:cxn modelId="{980CC210-F37C-4C6E-A50B-7B59994EBDBB}" type="presOf" srcId="{26D2D174-73BF-4F81-8E82-C8F8739C711D}" destId="{A9FE7E06-FD4B-4F65-9389-5D87D7EEF8A4}" srcOrd="1" destOrd="0" presId="urn:microsoft.com/office/officeart/2005/8/layout/vProcess5"/>
    <dgm:cxn modelId="{10DAF591-67B4-4491-8ABA-D5A6E80C0440}" srcId="{C6F617A8-1AEA-46DA-9653-93493A4C8A4C}" destId="{96071A81-8931-43AB-84AB-08D0058E960D}" srcOrd="1" destOrd="0" parTransId="{808CD78C-7240-443F-BA80-E05C2BA8F31E}" sibTransId="{B775F650-C448-490B-AB14-C3B7BDC199CD}"/>
    <dgm:cxn modelId="{9BC11D1A-510A-4D68-A9A0-2F874822C88F}" srcId="{C6F617A8-1AEA-46DA-9653-93493A4C8A4C}" destId="{E72AD7E6-BE57-4EFC-B92D-35F66DEC0E60}" srcOrd="2" destOrd="0" parTransId="{BC0637FC-EF3E-42EA-91BA-FBAB58C990F4}" sibTransId="{E473F640-72E9-4F78-BD44-53C4BF871837}"/>
    <dgm:cxn modelId="{AC8F537F-C409-4B56-BAC7-1C7464C2A242}" type="presOf" srcId="{0C1AA5DA-5257-4522-B2B3-9C8EF08A15B6}" destId="{9A7CEBE1-D09D-4EF0-938B-1061957ED41C}" srcOrd="0" destOrd="0" presId="urn:microsoft.com/office/officeart/2005/8/layout/vProcess5"/>
    <dgm:cxn modelId="{2E0A7B22-69B0-413D-BEC0-EF909A388127}" type="presOf" srcId="{79104390-9610-41EB-A1B5-CEAB9AA9D95E}" destId="{83AA3C3F-E4C2-488C-A928-8196C2690A61}" srcOrd="1" destOrd="0" presId="urn:microsoft.com/office/officeart/2005/8/layout/vProcess5"/>
    <dgm:cxn modelId="{4A9E0678-C82B-48C9-89E7-83ABD33137A2}" srcId="{C6F617A8-1AEA-46DA-9653-93493A4C8A4C}" destId="{26D2D174-73BF-4F81-8E82-C8F8739C711D}" srcOrd="0" destOrd="0" parTransId="{06DAE268-6E9D-4E90-A9D3-95D06C14056C}" sibTransId="{0C1AA5DA-5257-4522-B2B3-9C8EF08A15B6}"/>
    <dgm:cxn modelId="{177FED81-7246-4A1B-A626-2B79149A9906}" srcId="{C6F617A8-1AEA-46DA-9653-93493A4C8A4C}" destId="{79104390-9610-41EB-A1B5-CEAB9AA9D95E}" srcOrd="3" destOrd="0" parTransId="{1AEB7EB5-7C25-4096-BDBE-CCED92B12030}" sibTransId="{61D577A0-67F7-4066-ADAB-EAED814707D0}"/>
    <dgm:cxn modelId="{A6988494-B710-49A7-83C9-CFE0A206B507}" type="presOf" srcId="{E72AD7E6-BE57-4EFC-B92D-35F66DEC0E60}" destId="{82D3B036-8ACE-48A4-A624-B9E3CC67D341}" srcOrd="1" destOrd="0" presId="urn:microsoft.com/office/officeart/2005/8/layout/vProcess5"/>
    <dgm:cxn modelId="{11FED079-263B-49F2-B9BD-2487C25E7EBD}" type="presOf" srcId="{E72AD7E6-BE57-4EFC-B92D-35F66DEC0E60}" destId="{07F239FE-7811-452B-A037-48DE5514F94C}" srcOrd="0" destOrd="0" presId="urn:microsoft.com/office/officeart/2005/8/layout/vProcess5"/>
    <dgm:cxn modelId="{BE0DA8C6-6F09-4760-8235-CB52CE4B2E2B}" type="presOf" srcId="{96071A81-8931-43AB-84AB-08D0058E960D}" destId="{B0E830B9-B7F9-4CF5-9D13-9787B2510F33}" srcOrd="0" destOrd="0" presId="urn:microsoft.com/office/officeart/2005/8/layout/vProcess5"/>
    <dgm:cxn modelId="{6388FB86-529E-47BE-91E8-2FA7202DC847}" type="presOf" srcId="{E473F640-72E9-4F78-BD44-53C4BF871837}" destId="{FB528026-3EFA-4151-A2E4-1832A0B95486}" srcOrd="0" destOrd="0" presId="urn:microsoft.com/office/officeart/2005/8/layout/vProcess5"/>
    <dgm:cxn modelId="{DA21F447-CDD7-4D93-8CF2-40AE21502F84}" type="presOf" srcId="{96071A81-8931-43AB-84AB-08D0058E960D}" destId="{F40C3192-7CF1-47C9-BEEB-0AA0F487941B}" srcOrd="1" destOrd="0" presId="urn:microsoft.com/office/officeart/2005/8/layout/vProcess5"/>
    <dgm:cxn modelId="{F4869CB2-991D-4A93-8926-B841520B3268}" type="presOf" srcId="{26D2D174-73BF-4F81-8E82-C8F8739C711D}" destId="{66D0ECD4-C6DB-4F7B-AC5F-605F85CDC1E9}" srcOrd="0" destOrd="0" presId="urn:microsoft.com/office/officeart/2005/8/layout/vProcess5"/>
    <dgm:cxn modelId="{51139762-D9B1-4380-BFB1-474400BBA8AC}" type="presOf" srcId="{C6F617A8-1AEA-46DA-9653-93493A4C8A4C}" destId="{A5960D3E-B302-4CFC-B394-AC9183ACD12E}" srcOrd="0" destOrd="0" presId="urn:microsoft.com/office/officeart/2005/8/layout/vProcess5"/>
    <dgm:cxn modelId="{B8B93DEB-D170-45D1-92D7-7FF654C60911}" type="presParOf" srcId="{A5960D3E-B302-4CFC-B394-AC9183ACD12E}" destId="{15492F92-0F47-476E-9A8D-3488A47F40FC}" srcOrd="0" destOrd="0" presId="urn:microsoft.com/office/officeart/2005/8/layout/vProcess5"/>
    <dgm:cxn modelId="{980C576B-63B4-41AB-B78A-9D5DB547B3F7}" type="presParOf" srcId="{A5960D3E-B302-4CFC-B394-AC9183ACD12E}" destId="{66D0ECD4-C6DB-4F7B-AC5F-605F85CDC1E9}" srcOrd="1" destOrd="0" presId="urn:microsoft.com/office/officeart/2005/8/layout/vProcess5"/>
    <dgm:cxn modelId="{19A5C708-D1E3-4E66-BC2E-3BC65D672ACC}" type="presParOf" srcId="{A5960D3E-B302-4CFC-B394-AC9183ACD12E}" destId="{B0E830B9-B7F9-4CF5-9D13-9787B2510F33}" srcOrd="2" destOrd="0" presId="urn:microsoft.com/office/officeart/2005/8/layout/vProcess5"/>
    <dgm:cxn modelId="{86A84A13-3C0D-45B0-88D6-9280A770B4F3}" type="presParOf" srcId="{A5960D3E-B302-4CFC-B394-AC9183ACD12E}" destId="{07F239FE-7811-452B-A037-48DE5514F94C}" srcOrd="3" destOrd="0" presId="urn:microsoft.com/office/officeart/2005/8/layout/vProcess5"/>
    <dgm:cxn modelId="{91AD62E3-2AEB-46FE-ACB4-06752751FC1F}" type="presParOf" srcId="{A5960D3E-B302-4CFC-B394-AC9183ACD12E}" destId="{83C605D7-938C-4BEF-A282-940295E135CB}" srcOrd="4" destOrd="0" presId="urn:microsoft.com/office/officeart/2005/8/layout/vProcess5"/>
    <dgm:cxn modelId="{E34CE439-4440-47CC-8959-B56713355C9F}" type="presParOf" srcId="{A5960D3E-B302-4CFC-B394-AC9183ACD12E}" destId="{9A7CEBE1-D09D-4EF0-938B-1061957ED41C}" srcOrd="5" destOrd="0" presId="urn:microsoft.com/office/officeart/2005/8/layout/vProcess5"/>
    <dgm:cxn modelId="{9C214E41-FE86-48A5-9CEE-297C71CB67EA}" type="presParOf" srcId="{A5960D3E-B302-4CFC-B394-AC9183ACD12E}" destId="{F786B196-64AD-4BA7-821D-B417B35E87FF}" srcOrd="6" destOrd="0" presId="urn:microsoft.com/office/officeart/2005/8/layout/vProcess5"/>
    <dgm:cxn modelId="{EFB906ED-CADB-4A1C-984C-788B96EB1927}" type="presParOf" srcId="{A5960D3E-B302-4CFC-B394-AC9183ACD12E}" destId="{FB528026-3EFA-4151-A2E4-1832A0B95486}" srcOrd="7" destOrd="0" presId="urn:microsoft.com/office/officeart/2005/8/layout/vProcess5"/>
    <dgm:cxn modelId="{865C80B1-7B7C-4255-B691-1130AB528330}" type="presParOf" srcId="{A5960D3E-B302-4CFC-B394-AC9183ACD12E}" destId="{A9FE7E06-FD4B-4F65-9389-5D87D7EEF8A4}" srcOrd="8" destOrd="0" presId="urn:microsoft.com/office/officeart/2005/8/layout/vProcess5"/>
    <dgm:cxn modelId="{EB2E1082-398E-4D00-B09A-6FFDDB9FC390}" type="presParOf" srcId="{A5960D3E-B302-4CFC-B394-AC9183ACD12E}" destId="{F40C3192-7CF1-47C9-BEEB-0AA0F487941B}" srcOrd="9" destOrd="0" presId="urn:microsoft.com/office/officeart/2005/8/layout/vProcess5"/>
    <dgm:cxn modelId="{8F445F66-7207-442E-B7B1-0ACA5B1272A2}" type="presParOf" srcId="{A5960D3E-B302-4CFC-B394-AC9183ACD12E}" destId="{82D3B036-8ACE-48A4-A624-B9E3CC67D341}" srcOrd="10" destOrd="0" presId="urn:microsoft.com/office/officeart/2005/8/layout/vProcess5"/>
    <dgm:cxn modelId="{6BE069AD-E6D4-4817-8871-127A11A53361}" type="presParOf" srcId="{A5960D3E-B302-4CFC-B394-AC9183ACD12E}" destId="{83AA3C3F-E4C2-488C-A928-8196C2690A6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98138-3AEE-486C-9CC5-7786A3CE4673}">
      <dsp:nvSpPr>
        <dsp:cNvPr id="0" name=""/>
        <dsp:cNvSpPr/>
      </dsp:nvSpPr>
      <dsp:spPr>
        <a:xfrm>
          <a:off x="3938550" y="817968"/>
          <a:ext cx="3199579" cy="622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244"/>
              </a:lnTo>
              <a:lnTo>
                <a:pt x="3199579" y="490244"/>
              </a:lnTo>
              <a:lnTo>
                <a:pt x="3199579" y="6224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B5362-2F95-4286-B196-FB70F94FA60D}">
      <dsp:nvSpPr>
        <dsp:cNvPr id="0" name=""/>
        <dsp:cNvSpPr/>
      </dsp:nvSpPr>
      <dsp:spPr>
        <a:xfrm>
          <a:off x="3938550" y="817968"/>
          <a:ext cx="1059584" cy="606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299"/>
              </a:lnTo>
              <a:lnTo>
                <a:pt x="1059584" y="474299"/>
              </a:lnTo>
              <a:lnTo>
                <a:pt x="1059584" y="6064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84FCA-BE6F-4D16-9ABA-115B5C0CBC6B}">
      <dsp:nvSpPr>
        <dsp:cNvPr id="0" name=""/>
        <dsp:cNvSpPr/>
      </dsp:nvSpPr>
      <dsp:spPr>
        <a:xfrm>
          <a:off x="2935101" y="817968"/>
          <a:ext cx="1003449" cy="591930"/>
        </a:xfrm>
        <a:custGeom>
          <a:avLst/>
          <a:gdLst/>
          <a:ahLst/>
          <a:cxnLst/>
          <a:rect l="0" t="0" r="0" b="0"/>
          <a:pathLst>
            <a:path>
              <a:moveTo>
                <a:pt x="1003449" y="0"/>
              </a:moveTo>
              <a:lnTo>
                <a:pt x="1003449" y="459758"/>
              </a:lnTo>
              <a:lnTo>
                <a:pt x="0" y="459758"/>
              </a:lnTo>
              <a:lnTo>
                <a:pt x="0" y="5919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BBB7B-91EE-434F-B463-01B6D5A92832}">
      <dsp:nvSpPr>
        <dsp:cNvPr id="0" name=""/>
        <dsp:cNvSpPr/>
      </dsp:nvSpPr>
      <dsp:spPr>
        <a:xfrm>
          <a:off x="746188" y="817968"/>
          <a:ext cx="3192361" cy="603427"/>
        </a:xfrm>
        <a:custGeom>
          <a:avLst/>
          <a:gdLst/>
          <a:ahLst/>
          <a:cxnLst/>
          <a:rect l="0" t="0" r="0" b="0"/>
          <a:pathLst>
            <a:path>
              <a:moveTo>
                <a:pt x="3192361" y="0"/>
              </a:moveTo>
              <a:lnTo>
                <a:pt x="3192361" y="471255"/>
              </a:lnTo>
              <a:lnTo>
                <a:pt x="0" y="471255"/>
              </a:lnTo>
              <a:lnTo>
                <a:pt x="0" y="6034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7C722-C9AC-4F69-967E-718DDE614F17}">
      <dsp:nvSpPr>
        <dsp:cNvPr id="0" name=""/>
        <dsp:cNvSpPr/>
      </dsp:nvSpPr>
      <dsp:spPr>
        <a:xfrm>
          <a:off x="2071562" y="504451"/>
          <a:ext cx="3733975" cy="313516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F6FDD-B685-42BC-8159-351695BA715C}">
      <dsp:nvSpPr>
        <dsp:cNvPr id="0" name=""/>
        <dsp:cNvSpPr/>
      </dsp:nvSpPr>
      <dsp:spPr>
        <a:xfrm>
          <a:off x="2230090" y="655052"/>
          <a:ext cx="3733975" cy="313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ППЭ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9273" y="664235"/>
        <a:ext cx="3715609" cy="295150"/>
      </dsp:txXfrm>
    </dsp:sp>
    <dsp:sp modelId="{A4C0F177-85E9-41A3-925E-969E4F544606}">
      <dsp:nvSpPr>
        <dsp:cNvPr id="0" name=""/>
        <dsp:cNvSpPr/>
      </dsp:nvSpPr>
      <dsp:spPr>
        <a:xfrm>
          <a:off x="-158527" y="1421395"/>
          <a:ext cx="1809432" cy="1420060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1A276-5977-44A7-940A-C75F660D79F8}">
      <dsp:nvSpPr>
        <dsp:cNvPr id="0" name=""/>
        <dsp:cNvSpPr/>
      </dsp:nvSpPr>
      <dsp:spPr>
        <a:xfrm>
          <a:off x="0" y="1571997"/>
          <a:ext cx="1809432" cy="1420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Аудитории для участников ЕГЭ (не более                   15 чел.)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1592" y="1613589"/>
        <a:ext cx="1726248" cy="1336876"/>
      </dsp:txXfrm>
    </dsp:sp>
    <dsp:sp modelId="{5FB3B2D0-5465-43F3-B6BC-68374361AACF}">
      <dsp:nvSpPr>
        <dsp:cNvPr id="0" name=""/>
        <dsp:cNvSpPr/>
      </dsp:nvSpPr>
      <dsp:spPr>
        <a:xfrm>
          <a:off x="2102571" y="1409898"/>
          <a:ext cx="1665059" cy="1446823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AD14F-7F84-43ED-95DC-F4AE62577931}">
      <dsp:nvSpPr>
        <dsp:cNvPr id="0" name=""/>
        <dsp:cNvSpPr/>
      </dsp:nvSpPr>
      <dsp:spPr>
        <a:xfrm>
          <a:off x="2261099" y="1560500"/>
          <a:ext cx="1665059" cy="1446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Помещение для руководителя ППЭ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303475" y="1602876"/>
        <a:ext cx="1580307" cy="1362071"/>
      </dsp:txXfrm>
    </dsp:sp>
    <dsp:sp modelId="{C2B859CA-C99A-473E-8E92-3B013A75E51A}">
      <dsp:nvSpPr>
        <dsp:cNvPr id="0" name=""/>
        <dsp:cNvSpPr/>
      </dsp:nvSpPr>
      <dsp:spPr>
        <a:xfrm>
          <a:off x="4112237" y="1424439"/>
          <a:ext cx="1771795" cy="1420069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FF747-042B-4645-AB6F-444FF6521770}">
      <dsp:nvSpPr>
        <dsp:cNvPr id="0" name=""/>
        <dsp:cNvSpPr/>
      </dsp:nvSpPr>
      <dsp:spPr>
        <a:xfrm>
          <a:off x="4270765" y="1575041"/>
          <a:ext cx="1771795" cy="14200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Помещение для медицинского работника в ППЭ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312357" y="1616633"/>
        <a:ext cx="1688611" cy="1336885"/>
      </dsp:txXfrm>
    </dsp:sp>
    <dsp:sp modelId="{40BD8B19-8CB4-49CF-BF15-A254793EA127}">
      <dsp:nvSpPr>
        <dsp:cNvPr id="0" name=""/>
        <dsp:cNvSpPr/>
      </dsp:nvSpPr>
      <dsp:spPr>
        <a:xfrm>
          <a:off x="6205007" y="1440385"/>
          <a:ext cx="1866245" cy="1446823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688E8-99A8-4AA7-A8DC-B7890D83DE02}">
      <dsp:nvSpPr>
        <dsp:cNvPr id="0" name=""/>
        <dsp:cNvSpPr/>
      </dsp:nvSpPr>
      <dsp:spPr>
        <a:xfrm>
          <a:off x="6363535" y="1590986"/>
          <a:ext cx="1866245" cy="1446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Помещение для  общественных наблюдателей, представителей СМИ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405911" y="1633362"/>
        <a:ext cx="1781493" cy="13620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AAE03-E593-4072-81BE-95B473884CAD}">
      <dsp:nvSpPr>
        <dsp:cNvPr id="0" name=""/>
        <dsp:cNvSpPr/>
      </dsp:nvSpPr>
      <dsp:spPr>
        <a:xfrm>
          <a:off x="3811295" y="385002"/>
          <a:ext cx="1921097" cy="238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414"/>
              </a:lnTo>
              <a:lnTo>
                <a:pt x="1921097" y="154414"/>
              </a:lnTo>
              <a:lnTo>
                <a:pt x="1921097" y="2386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8E9E7-BBD1-40A1-84A0-C76863FC4D40}">
      <dsp:nvSpPr>
        <dsp:cNvPr id="0" name=""/>
        <dsp:cNvSpPr/>
      </dsp:nvSpPr>
      <dsp:spPr>
        <a:xfrm>
          <a:off x="1923941" y="385002"/>
          <a:ext cx="1887353" cy="251667"/>
        </a:xfrm>
        <a:custGeom>
          <a:avLst/>
          <a:gdLst/>
          <a:ahLst/>
          <a:cxnLst/>
          <a:rect l="0" t="0" r="0" b="0"/>
          <a:pathLst>
            <a:path>
              <a:moveTo>
                <a:pt x="1887353" y="0"/>
              </a:moveTo>
              <a:lnTo>
                <a:pt x="1887353" y="167399"/>
              </a:lnTo>
              <a:lnTo>
                <a:pt x="0" y="167399"/>
              </a:lnTo>
              <a:lnTo>
                <a:pt x="0" y="2516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633A1-8777-4D06-B8EC-42DAC0E71517}">
      <dsp:nvSpPr>
        <dsp:cNvPr id="0" name=""/>
        <dsp:cNvSpPr/>
      </dsp:nvSpPr>
      <dsp:spPr>
        <a:xfrm>
          <a:off x="828774" y="1593"/>
          <a:ext cx="5965042" cy="383408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CCD02-14C8-4D0B-B77D-E1D3E79F07A6}">
      <dsp:nvSpPr>
        <dsp:cNvPr id="0" name=""/>
        <dsp:cNvSpPr/>
      </dsp:nvSpPr>
      <dsp:spPr>
        <a:xfrm>
          <a:off x="929845" y="97611"/>
          <a:ext cx="5965042" cy="383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до входа в 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ППЭ</a:t>
          </a:r>
          <a:r>
            <a:rPr lang="ru-RU" sz="2400" kern="1200" dirty="0" smtClean="0">
              <a:solidFill>
                <a:schemeClr val="tx1"/>
              </a:solidFill>
            </a:rPr>
            <a:t> (рамка металлоискателя)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941075" y="108841"/>
        <a:ext cx="5942582" cy="360948"/>
      </dsp:txXfrm>
    </dsp:sp>
    <dsp:sp modelId="{9C6DD56E-6AC9-4192-BFAE-C05EEF017657}">
      <dsp:nvSpPr>
        <dsp:cNvPr id="0" name=""/>
        <dsp:cNvSpPr/>
      </dsp:nvSpPr>
      <dsp:spPr>
        <a:xfrm>
          <a:off x="791814" y="636669"/>
          <a:ext cx="2264254" cy="1129033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1A8DD-5D31-42EE-82AD-6FBEE979EF11}">
      <dsp:nvSpPr>
        <dsp:cNvPr id="0" name=""/>
        <dsp:cNvSpPr/>
      </dsp:nvSpPr>
      <dsp:spPr>
        <a:xfrm>
          <a:off x="892885" y="732687"/>
          <a:ext cx="2264254" cy="112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Места для хранения личных вещей участников ЕГЭ, работников ППЭ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925953" y="765755"/>
        <a:ext cx="2198118" cy="1062897"/>
      </dsp:txXfrm>
    </dsp:sp>
    <dsp:sp modelId="{3184515C-3DD6-49FE-BF3D-AD943783F6C5}">
      <dsp:nvSpPr>
        <dsp:cNvPr id="0" name=""/>
        <dsp:cNvSpPr/>
      </dsp:nvSpPr>
      <dsp:spPr>
        <a:xfrm>
          <a:off x="4640330" y="623684"/>
          <a:ext cx="2184123" cy="1099660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6CA9C-C1F9-4ECF-BF5B-2A4DEC325248}">
      <dsp:nvSpPr>
        <dsp:cNvPr id="0" name=""/>
        <dsp:cNvSpPr/>
      </dsp:nvSpPr>
      <dsp:spPr>
        <a:xfrm>
          <a:off x="4741401" y="719702"/>
          <a:ext cx="2184123" cy="1099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Помещение для сопровождающих представителей ОО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773609" y="751910"/>
        <a:ext cx="2119707" cy="10352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B7015-69AA-49CB-8435-AFE6295B37A0}">
      <dsp:nvSpPr>
        <dsp:cNvPr id="0" name=""/>
        <dsp:cNvSpPr/>
      </dsp:nvSpPr>
      <dsp:spPr>
        <a:xfrm>
          <a:off x="246" y="0"/>
          <a:ext cx="8229287" cy="1362005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Оборудуется стационарными или переносными металлоискателями</a:t>
          </a:r>
          <a:endParaRPr lang="ru-RU" sz="1800" b="1" kern="1200" dirty="0"/>
        </a:p>
      </dsp:txBody>
      <dsp:txXfrm>
        <a:off x="1782992" y="0"/>
        <a:ext cx="6446542" cy="1362005"/>
      </dsp:txXfrm>
    </dsp:sp>
    <dsp:sp modelId="{5700CE9A-EF3C-47A6-BD6A-68247CAB2DCB}">
      <dsp:nvSpPr>
        <dsp:cNvPr id="0" name=""/>
        <dsp:cNvSpPr/>
      </dsp:nvSpPr>
      <dsp:spPr>
        <a:xfrm>
          <a:off x="207647" y="133418"/>
          <a:ext cx="1206634" cy="10951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F9051-1F62-41A3-87AF-C852F4965754}">
      <dsp:nvSpPr>
        <dsp:cNvPr id="0" name=""/>
        <dsp:cNvSpPr/>
      </dsp:nvSpPr>
      <dsp:spPr>
        <a:xfrm>
          <a:off x="246" y="1498901"/>
          <a:ext cx="8229287" cy="1362005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Оборудуется средствами видеонаблюдения. Размещаются объявления о ведении видеонаблюдения и запрете использования средств связи </a:t>
          </a:r>
          <a:endParaRPr lang="ru-RU" sz="2000" b="1" kern="1200" dirty="0"/>
        </a:p>
      </dsp:txBody>
      <dsp:txXfrm>
        <a:off x="1782992" y="1498901"/>
        <a:ext cx="6446542" cy="1362005"/>
      </dsp:txXfrm>
    </dsp:sp>
    <dsp:sp modelId="{34B13FDC-1610-4A13-8577-541FA2FBD980}">
      <dsp:nvSpPr>
        <dsp:cNvPr id="0" name=""/>
        <dsp:cNvSpPr/>
      </dsp:nvSpPr>
      <dsp:spPr>
        <a:xfrm>
          <a:off x="222526" y="1632319"/>
          <a:ext cx="1206634" cy="10951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ABB7E-2652-4BD7-98ED-6FDFBE6D5919}">
      <dsp:nvSpPr>
        <dsp:cNvPr id="0" name=""/>
        <dsp:cNvSpPr/>
      </dsp:nvSpPr>
      <dsp:spPr>
        <a:xfrm>
          <a:off x="246" y="2997802"/>
          <a:ext cx="8229287" cy="1996887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Помещение для руководителя оборудуется видеонаблюдением, телефонной связью, персональным компьютером, принтером, сканером ; сейфом,  столом в зоне видимости камер видеонаблюдения для осуществления приема руководителем ППЭ ЭМ от организаторов в аудиториях, для осуществления упаковки и запечатывания ЭМ членом ГЭК;  специальное ПО – </a:t>
          </a:r>
          <a:r>
            <a:rPr lang="en-US" sz="1800" b="1" kern="1200" dirty="0" smtClean="0"/>
            <a:t>CCTV</a:t>
          </a:r>
          <a:r>
            <a:rPr lang="ru-RU" sz="1800" b="1" kern="1200" dirty="0" smtClean="0"/>
            <a:t>-приложение</a:t>
          </a:r>
          <a:endParaRPr lang="ru-RU" sz="1800" b="1" kern="1200" dirty="0"/>
        </a:p>
      </dsp:txBody>
      <dsp:txXfrm>
        <a:off x="1782992" y="2997802"/>
        <a:ext cx="6446542" cy="1996887"/>
      </dsp:txXfrm>
    </dsp:sp>
    <dsp:sp modelId="{5FA14DD7-EB23-4787-A604-3B18D441550E}">
      <dsp:nvSpPr>
        <dsp:cNvPr id="0" name=""/>
        <dsp:cNvSpPr/>
      </dsp:nvSpPr>
      <dsp:spPr>
        <a:xfrm>
          <a:off x="221687" y="3448662"/>
          <a:ext cx="1206634" cy="10951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9207F-75AB-4C45-A8FA-1A0367592CDA}">
      <dsp:nvSpPr>
        <dsp:cNvPr id="0" name=""/>
        <dsp:cNvSpPr/>
      </dsp:nvSpPr>
      <dsp:spPr>
        <a:xfrm>
          <a:off x="0" y="190826"/>
          <a:ext cx="8639883" cy="638014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Информационными плакатами о ведении видеонаблюдения</a:t>
          </a:r>
          <a:endParaRPr lang="ru-RU" sz="1800" b="1" kern="1200" dirty="0"/>
        </a:p>
      </dsp:txBody>
      <dsp:txXfrm>
        <a:off x="1837893" y="190826"/>
        <a:ext cx="6801989" cy="638014"/>
      </dsp:txXfrm>
    </dsp:sp>
    <dsp:sp modelId="{B1E0497F-D5F8-41D0-AB96-6F55A08A2552}">
      <dsp:nvSpPr>
        <dsp:cNvPr id="0" name=""/>
        <dsp:cNvSpPr/>
      </dsp:nvSpPr>
      <dsp:spPr>
        <a:xfrm>
          <a:off x="117873" y="190829"/>
          <a:ext cx="816975" cy="7133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5F0E0-6460-49CC-ABBC-FF4CB5EAB6FF}">
      <dsp:nvSpPr>
        <dsp:cNvPr id="0" name=""/>
        <dsp:cNvSpPr/>
      </dsp:nvSpPr>
      <dsp:spPr>
        <a:xfrm>
          <a:off x="604" y="890529"/>
          <a:ext cx="8639883" cy="628978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Функционирующими часами в поле зрения участников</a:t>
          </a:r>
          <a:endParaRPr lang="ru-RU" sz="1800" b="1" kern="1200" dirty="0"/>
        </a:p>
      </dsp:txBody>
      <dsp:txXfrm>
        <a:off x="1838498" y="890529"/>
        <a:ext cx="6801989" cy="628978"/>
      </dsp:txXfrm>
    </dsp:sp>
    <dsp:sp modelId="{1884D9A9-4386-47A8-9463-178C3A20A81D}">
      <dsp:nvSpPr>
        <dsp:cNvPr id="0" name=""/>
        <dsp:cNvSpPr/>
      </dsp:nvSpPr>
      <dsp:spPr>
        <a:xfrm>
          <a:off x="163236" y="824532"/>
          <a:ext cx="817321" cy="6724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EF228-95C0-4AAE-8238-1ED265E8F9AC}">
      <dsp:nvSpPr>
        <dsp:cNvPr id="0" name=""/>
        <dsp:cNvSpPr/>
      </dsp:nvSpPr>
      <dsp:spPr>
        <a:xfrm>
          <a:off x="604" y="1590225"/>
          <a:ext cx="8639883" cy="976021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Заметным номером аудитории.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Рабочими местами для участников ЕГЭ, обозначенными заметным номером</a:t>
          </a:r>
          <a:endParaRPr lang="ru-RU" sz="1800" b="1" kern="1200" dirty="0"/>
        </a:p>
      </dsp:txBody>
      <dsp:txXfrm>
        <a:off x="1838498" y="1590225"/>
        <a:ext cx="6801989" cy="976021"/>
      </dsp:txXfrm>
    </dsp:sp>
    <dsp:sp modelId="{236C1D38-AD8E-4FA1-9694-BA6A3D7224E3}">
      <dsp:nvSpPr>
        <dsp:cNvPr id="0" name=""/>
        <dsp:cNvSpPr/>
      </dsp:nvSpPr>
      <dsp:spPr>
        <a:xfrm>
          <a:off x="174503" y="1764548"/>
          <a:ext cx="816975" cy="5913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44ED4-2302-4139-A8B5-BB157BE7AC49}">
      <dsp:nvSpPr>
        <dsp:cNvPr id="0" name=""/>
        <dsp:cNvSpPr/>
      </dsp:nvSpPr>
      <dsp:spPr>
        <a:xfrm>
          <a:off x="0" y="2664300"/>
          <a:ext cx="8640488" cy="1013428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Столом, находящимся в зоне видимости камер видеонаблюдения, для осуществления раскладки и последующей упаковки ЭМ, собранных организаторами  у участников ЕГЭ</a:t>
          </a:r>
          <a:endParaRPr lang="ru-RU" sz="1800" b="1" kern="1200" dirty="0"/>
        </a:p>
      </dsp:txBody>
      <dsp:txXfrm>
        <a:off x="1838022" y="2664300"/>
        <a:ext cx="6802465" cy="1013428"/>
      </dsp:txXfrm>
    </dsp:sp>
    <dsp:sp modelId="{551C956B-DEF5-4301-9689-8DFE82E574C0}">
      <dsp:nvSpPr>
        <dsp:cNvPr id="0" name=""/>
        <dsp:cNvSpPr/>
      </dsp:nvSpPr>
      <dsp:spPr>
        <a:xfrm>
          <a:off x="172352" y="2774492"/>
          <a:ext cx="846474" cy="7595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7489D-B48D-4D57-9E14-7A8ACACB73A0}">
      <dsp:nvSpPr>
        <dsp:cNvPr id="0" name=""/>
        <dsp:cNvSpPr/>
      </dsp:nvSpPr>
      <dsp:spPr>
        <a:xfrm>
          <a:off x="604" y="3744420"/>
          <a:ext cx="8639883" cy="791358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Стенды, плакаты и иные материалы со справочно-познавательной информацией по соответствующим учебным предметам убираются (закрываются)</a:t>
          </a:r>
          <a:endParaRPr lang="ru-RU" sz="1800" b="1" kern="1200" dirty="0"/>
        </a:p>
      </dsp:txBody>
      <dsp:txXfrm>
        <a:off x="1838498" y="3744420"/>
        <a:ext cx="6801989" cy="791358"/>
      </dsp:txXfrm>
    </dsp:sp>
    <dsp:sp modelId="{02FA07D9-53FF-48E0-8E94-1803860131D9}">
      <dsp:nvSpPr>
        <dsp:cNvPr id="0" name=""/>
        <dsp:cNvSpPr/>
      </dsp:nvSpPr>
      <dsp:spPr>
        <a:xfrm>
          <a:off x="200926" y="3791383"/>
          <a:ext cx="816975" cy="7422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928B0-C01D-46EE-B5E5-E672060E6677}">
      <dsp:nvSpPr>
        <dsp:cNvPr id="0" name=""/>
        <dsp:cNvSpPr/>
      </dsp:nvSpPr>
      <dsp:spPr>
        <a:xfrm>
          <a:off x="3316" y="2395"/>
          <a:ext cx="8223148" cy="521489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Присутствующим в ППЭ запрещается</a:t>
          </a:r>
          <a:endParaRPr lang="ru-RU" sz="2400" kern="1200" dirty="0"/>
        </a:p>
      </dsp:txBody>
      <dsp:txXfrm>
        <a:off x="18590" y="17669"/>
        <a:ext cx="8192600" cy="490941"/>
      </dsp:txXfrm>
    </dsp:sp>
    <dsp:sp modelId="{F9AB51E0-3C79-4F90-8E8F-CFADD58EF72E}">
      <dsp:nvSpPr>
        <dsp:cNvPr id="0" name=""/>
        <dsp:cNvSpPr/>
      </dsp:nvSpPr>
      <dsp:spPr>
        <a:xfrm>
          <a:off x="11342" y="643376"/>
          <a:ext cx="3968289" cy="1232222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Иметь при себе средства связи</a:t>
          </a:r>
          <a:endParaRPr lang="ru-RU" sz="2400" kern="1200" dirty="0"/>
        </a:p>
      </dsp:txBody>
      <dsp:txXfrm>
        <a:off x="47433" y="679467"/>
        <a:ext cx="3896107" cy="1160040"/>
      </dsp:txXfrm>
    </dsp:sp>
    <dsp:sp modelId="{0C85F57B-E51E-4985-B4B9-1F013401BD36}">
      <dsp:nvSpPr>
        <dsp:cNvPr id="0" name=""/>
        <dsp:cNvSpPr/>
      </dsp:nvSpPr>
      <dsp:spPr>
        <a:xfrm>
          <a:off x="19081" y="1995092"/>
          <a:ext cx="3952810" cy="2725566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Передавать участникам средства связи, электронно-вычислительную технику</a:t>
          </a:r>
          <a:br>
            <a:rPr lang="ru-RU" sz="2400" kern="1200" dirty="0" smtClean="0"/>
          </a:br>
          <a:r>
            <a:rPr lang="ru-RU" sz="2400" kern="1200" dirty="0" smtClean="0"/>
            <a:t> и т.д.</a:t>
          </a:r>
          <a:endParaRPr lang="ru-RU" sz="2400" kern="1200" dirty="0"/>
        </a:p>
      </dsp:txBody>
      <dsp:txXfrm>
        <a:off x="98910" y="2074921"/>
        <a:ext cx="3793152" cy="2565908"/>
      </dsp:txXfrm>
    </dsp:sp>
    <dsp:sp modelId="{95E0C996-C23F-40E1-9D65-784A4C9FDD93}">
      <dsp:nvSpPr>
        <dsp:cNvPr id="0" name=""/>
        <dsp:cNvSpPr/>
      </dsp:nvSpPr>
      <dsp:spPr>
        <a:xfrm>
          <a:off x="4308100" y="643376"/>
          <a:ext cx="3910337" cy="1232222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Оказывать содействие участникам</a:t>
          </a:r>
          <a:endParaRPr lang="ru-RU" sz="2400" kern="1200" dirty="0"/>
        </a:p>
      </dsp:txBody>
      <dsp:txXfrm>
        <a:off x="4344191" y="679467"/>
        <a:ext cx="3838155" cy="1160040"/>
      </dsp:txXfrm>
    </dsp:sp>
    <dsp:sp modelId="{48E71378-B786-4C02-9221-DD2F22437F66}">
      <dsp:nvSpPr>
        <dsp:cNvPr id="0" name=""/>
        <dsp:cNvSpPr/>
      </dsp:nvSpPr>
      <dsp:spPr>
        <a:xfrm>
          <a:off x="4320653" y="1995092"/>
          <a:ext cx="3885231" cy="2755040"/>
        </a:xfrm>
        <a:prstGeom prst="roundRect">
          <a:avLst>
            <a:gd name="adj" fmla="val 10000"/>
          </a:avLst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Выносить из аудитории </a:t>
          </a:r>
          <a:br>
            <a:rPr lang="ru-RU" sz="2400" kern="1200" dirty="0" smtClean="0"/>
          </a:br>
          <a:r>
            <a:rPr lang="ru-RU" sz="2400" kern="1200" dirty="0" smtClean="0"/>
            <a:t>и ППЭ экзаменационные материалы на бумажном </a:t>
          </a:r>
          <a:br>
            <a:rPr lang="ru-RU" sz="2400" kern="1200" dirty="0" smtClean="0"/>
          </a:br>
          <a:r>
            <a:rPr lang="ru-RU" sz="2400" kern="1200" dirty="0" smtClean="0"/>
            <a:t>или электронном носителе, фотографировать или переписывать ЭМ</a:t>
          </a:r>
          <a:endParaRPr lang="ru-RU" sz="2400" kern="1200" dirty="0"/>
        </a:p>
      </dsp:txBody>
      <dsp:txXfrm>
        <a:off x="4401345" y="2075784"/>
        <a:ext cx="3723847" cy="25936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0ECD4-C6DB-4F7B-AC5F-605F85CDC1E9}">
      <dsp:nvSpPr>
        <dsp:cNvPr id="0" name=""/>
        <dsp:cNvSpPr/>
      </dsp:nvSpPr>
      <dsp:spPr>
        <a:xfrm>
          <a:off x="0" y="0"/>
          <a:ext cx="5236020" cy="11793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Приглашает в аудиторию члена ГЭК, объясняет причину дополнительной печати. Кнопка «Дополнительная печать» – кнопка «Напечатать»</a:t>
          </a:r>
          <a:endParaRPr lang="ru-RU" sz="1400" kern="1200" dirty="0"/>
        </a:p>
      </dsp:txBody>
      <dsp:txXfrm>
        <a:off x="34542" y="34542"/>
        <a:ext cx="3863770" cy="1110250"/>
      </dsp:txXfrm>
    </dsp:sp>
    <dsp:sp modelId="{B0E830B9-B7F9-4CF5-9D13-9787B2510F33}">
      <dsp:nvSpPr>
        <dsp:cNvPr id="0" name=""/>
        <dsp:cNvSpPr/>
      </dsp:nvSpPr>
      <dsp:spPr>
        <a:xfrm>
          <a:off x="438516" y="1393759"/>
          <a:ext cx="5236020" cy="11793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Член ГЭК подключает к станции печати </a:t>
          </a:r>
          <a:r>
            <a:rPr lang="ru-RU" sz="1400" kern="1200" dirty="0" err="1" smtClean="0"/>
            <a:t>токен</a:t>
          </a:r>
          <a:r>
            <a:rPr lang="ru-RU" sz="1400" kern="1200" dirty="0" smtClean="0"/>
            <a:t>, нажимает кнопку «Обновить информацию о </a:t>
          </a:r>
          <a:r>
            <a:rPr lang="ru-RU" sz="1400" kern="1200" dirty="0" err="1" smtClean="0"/>
            <a:t>токене</a:t>
          </a:r>
          <a:r>
            <a:rPr lang="ru-RU" sz="1400" kern="1200" dirty="0" smtClean="0"/>
            <a:t> члена ГЭК», вводит пароль доступа к </a:t>
          </a:r>
          <a:r>
            <a:rPr lang="ru-RU" sz="1400" kern="1200" dirty="0" err="1" smtClean="0"/>
            <a:t>токену</a:t>
          </a:r>
          <a:endParaRPr lang="ru-RU" sz="1400" kern="1200" dirty="0"/>
        </a:p>
      </dsp:txBody>
      <dsp:txXfrm>
        <a:off x="473058" y="1428301"/>
        <a:ext cx="3961851" cy="1110250"/>
      </dsp:txXfrm>
    </dsp:sp>
    <dsp:sp modelId="{07F239FE-7811-452B-A037-48DE5514F94C}">
      <dsp:nvSpPr>
        <dsp:cNvPr id="0" name=""/>
        <dsp:cNvSpPr/>
      </dsp:nvSpPr>
      <dsp:spPr>
        <a:xfrm>
          <a:off x="870488" y="2787518"/>
          <a:ext cx="5236020" cy="11793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Организатор указывает количество дополнительных ЭМ, которое необходимо распечатать, демонстрирует введенное значение члену ГЭК, нажимает кнопку «Печать ЭМ»</a:t>
          </a:r>
          <a:endParaRPr lang="ru-RU" sz="1400" kern="1200" dirty="0"/>
        </a:p>
      </dsp:txBody>
      <dsp:txXfrm>
        <a:off x="905030" y="2822060"/>
        <a:ext cx="3968396" cy="1110250"/>
      </dsp:txXfrm>
    </dsp:sp>
    <dsp:sp modelId="{83C605D7-938C-4BEF-A282-940295E135CB}">
      <dsp:nvSpPr>
        <dsp:cNvPr id="0" name=""/>
        <dsp:cNvSpPr/>
      </dsp:nvSpPr>
      <dsp:spPr>
        <a:xfrm>
          <a:off x="1309004" y="4181278"/>
          <a:ext cx="5236020" cy="11793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Член ГЭК может отключить свой персональный </a:t>
          </a:r>
          <a:r>
            <a:rPr lang="ru-RU" sz="1400" kern="1200" dirty="0" err="1" smtClean="0"/>
            <a:t>токен</a:t>
          </a:r>
          <a:endParaRPr lang="ru-RU" sz="1400" kern="1200" dirty="0"/>
        </a:p>
      </dsp:txBody>
      <dsp:txXfrm>
        <a:off x="1343546" y="4215820"/>
        <a:ext cx="3961851" cy="1110250"/>
      </dsp:txXfrm>
    </dsp:sp>
    <dsp:sp modelId="{9A7CEBE1-D09D-4EF0-938B-1061957ED41C}">
      <dsp:nvSpPr>
        <dsp:cNvPr id="0" name=""/>
        <dsp:cNvSpPr/>
      </dsp:nvSpPr>
      <dsp:spPr>
        <a:xfrm>
          <a:off x="4469452" y="903263"/>
          <a:ext cx="766567" cy="76656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4641930" y="903263"/>
        <a:ext cx="421611" cy="576842"/>
      </dsp:txXfrm>
    </dsp:sp>
    <dsp:sp modelId="{F786B196-64AD-4BA7-821D-B417B35E87FF}">
      <dsp:nvSpPr>
        <dsp:cNvPr id="0" name=""/>
        <dsp:cNvSpPr/>
      </dsp:nvSpPr>
      <dsp:spPr>
        <a:xfrm>
          <a:off x="4907969" y="2297022"/>
          <a:ext cx="766567" cy="76656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5080447" y="2297022"/>
        <a:ext cx="421611" cy="576842"/>
      </dsp:txXfrm>
    </dsp:sp>
    <dsp:sp modelId="{FB528026-3EFA-4151-A2E4-1832A0B95486}">
      <dsp:nvSpPr>
        <dsp:cNvPr id="0" name=""/>
        <dsp:cNvSpPr/>
      </dsp:nvSpPr>
      <dsp:spPr>
        <a:xfrm>
          <a:off x="5339940" y="3690782"/>
          <a:ext cx="766567" cy="76656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5512418" y="3690782"/>
        <a:ext cx="421611" cy="576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8473F49-655E-486E-A664-631852792BAC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A392629-1114-45FE-A144-88F7FEADF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08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E8A0250-DE3D-474E-AF23-244126A52ECA}" type="datetimeFigureOut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364F49-824E-43F9-A894-050BF7974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290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8448" indent="-2878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1458" indent="-23029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2041" indent="-23029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2625" indent="-23029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3208" indent="-2302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3791" indent="-2302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54375" indent="-2302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14958" indent="-23029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3A931A-6D5E-4F39-92E2-DE0B8B0E6B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480B9-056A-4868-A5B6-B317BD6EEFDE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451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480B9-056A-4868-A5B6-B317BD6EEFDE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451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480B9-056A-4868-A5B6-B317BD6EEFDE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451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69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020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70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020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71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020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480B9-056A-4868-A5B6-B317BD6EEFDE}" type="slidenum">
              <a:rPr lang="ru-RU" smtClean="0"/>
              <a:pPr>
                <a:defRPr/>
              </a:pPr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451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E8A9F25-FC32-4C6A-99A0-B74C4A2FB6FE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68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84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88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99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Полученные возвратные доставочные пакеты с бланками участников вскрываются руководителем ППЭ, который производит пересчет бланков из каждой аудитории и заполняет форму ППЭ-13-02 МАШ. </a:t>
            </a:r>
          </a:p>
          <a:p>
            <a:pPr defTabSz="92116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После завершения пересчета и заполнения формы ППЭ-13-02 МАШ, все бланки из аудитории вкладываются руководителем ППЭ обратно в возвратный доставочный пакет и передаются техническому специалисту для последующего сканирования. Допускается сканирование бланков по мере их поступления из аудиторий.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EA13-D9A6-4BAE-B522-FC219645DE9D}" type="slidenum">
              <a:rPr lang="ru-RU" smtClean="0">
                <a:solidFill>
                  <a:prstClr val="black"/>
                </a:solidFill>
              </a:rPr>
              <a:pPr/>
              <a:t>92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93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600" dirty="0"/>
              <a:t>Технический специалист принимает от руководителя ППЭ возвратные доставочные пакеты с бланками и осуществляет их сканирование.</a:t>
            </a:r>
          </a:p>
          <a:p>
            <a:endParaRPr lang="ru-RU" sz="1600" dirty="0"/>
          </a:p>
          <a:p>
            <a:r>
              <a:rPr lang="ru-RU" sz="1600" dirty="0"/>
              <a:t>На Станции сканирования технический специалист вводит номер аудитории в соответствии с информацией, указанной на полученном возвратном доставочном пакете с бланками. </a:t>
            </a:r>
          </a:p>
          <a:p>
            <a:r>
              <a:rPr lang="ru-RU" sz="1600" dirty="0"/>
              <a:t>Извлекает бланки, выполняет сканирование. Проверяет качество отсканированных изображений. После завершения сканирования всех бланков в одной аудитории в случае отсутствия особых ситуаций технический специалист сверяет количество отсканированных бланков, указанное на Станции сканирования в ППЭ, с информацией, указанной на возвратном доставочном пакете (форма 11-ППЭ), из которого были извлечены бланки. </a:t>
            </a:r>
          </a:p>
          <a:p>
            <a:r>
              <a:rPr lang="ru-RU" sz="1600" dirty="0"/>
              <a:t>При необходимости выполняется повторное или дополнительное сканирование.</a:t>
            </a:r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EA13-D9A6-4BAE-B522-FC219645DE9D}" type="slidenum">
              <a:rPr lang="ru-RU" smtClean="0">
                <a:solidFill>
                  <a:prstClr val="black"/>
                </a:solidFill>
              </a:rPr>
              <a:pPr/>
              <a:t>93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5687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600" dirty="0"/>
              <a:t>Технический специалист принимает от руководителя ППЭ возвратные доставочные пакеты с бланками и осуществляет их сканирование.</a:t>
            </a:r>
          </a:p>
          <a:p>
            <a:endParaRPr lang="ru-RU" sz="1600" dirty="0"/>
          </a:p>
          <a:p>
            <a:r>
              <a:rPr lang="ru-RU" sz="1600" dirty="0"/>
              <a:t>На Станции сканирования технический специалист вводит номер аудитории в соответствии с информацией, указанной на полученном возвратном доставочном пакете с бланками. </a:t>
            </a:r>
          </a:p>
          <a:p>
            <a:r>
              <a:rPr lang="ru-RU" sz="1600" dirty="0"/>
              <a:t>Извлекает бланки, выполняет сканирование. Проверяет качество отсканированных изображений. После завершения сканирования всех бланков в одной аудитории в случае отсутствия особых ситуаций технический специалист сверяет количество отсканированных бланков, указанное на Станции сканирования в ППЭ, с информацией, указанной на возвратном доставочном пакете (форма 11-ППЭ), из которого были извлечены бланки. </a:t>
            </a:r>
          </a:p>
          <a:p>
            <a:r>
              <a:rPr lang="ru-RU" sz="1600" dirty="0"/>
              <a:t>При необходимости выполняется повторное или дополнительное сканирование.</a:t>
            </a:r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EA13-D9A6-4BAE-B522-FC219645DE9D}" type="slidenum">
              <a:rPr lang="ru-RU" smtClean="0">
                <a:solidFill>
                  <a:prstClr val="black"/>
                </a:solidFill>
              </a:rPr>
              <a:pPr/>
              <a:t>94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5687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116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После завершения сканирования всех бланков ППЭ технический специалист получает от руководителя ППЭ оформленные формы ППЭ, включая заполненную и подписанную форму ППЭ 13-02 МАШ, и сканирует полученные формы ППЭ в рамках специальной аудитории «штаб ППЭ».</a:t>
            </a:r>
          </a:p>
          <a:p>
            <a:r>
              <a:rPr lang="ru-RU" sz="1600" dirty="0"/>
              <a:t>Напоминаем, что из аудитории в штаб ППЭ передаются все формы и ведомости. Сканируются только представленные на экране. </a:t>
            </a:r>
          </a:p>
          <a:p>
            <a:r>
              <a:rPr lang="ru-RU" sz="1600" dirty="0"/>
              <a:t>Порядок комплектования материалов ППЭ (в том числе форма и ведомостей) в рамках проведения апробации будет размещен на сайте РЦОИ в разделе «Апробация печати КИМ и сканирования ЭМ в ППЭ» 17 февраля 2016 года.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EA13-D9A6-4BAE-B522-FC219645DE9D}" type="slidenum">
              <a:rPr lang="ru-RU" smtClean="0">
                <a:solidFill>
                  <a:prstClr val="black"/>
                </a:solidFill>
              </a:rPr>
              <a:pPr/>
              <a:t>95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188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116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После завершения сканирования всех бланков ППЭ и форм ППЭ технический специалист завершает сканирование в ППЭ и приглашает члена ГЭК для проверки полноты отсканированных бланков и экспорта бланков в электронном виде. </a:t>
            </a:r>
          </a:p>
          <a:p>
            <a:pPr defTabSz="92116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Член ГЭК по приглашению технического специалиста проверяет, что экспортируемые данные не содержат особых ситуаций и сверяет данные о количестве отсканированных бланков по аудиториям, указанное на Станции сканирования в ППЭ с количествами из формы ППЭ 13-02 МАШ.</a:t>
            </a:r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EA13-D9A6-4BAE-B522-FC219645DE9D}" type="slidenum">
              <a:rPr lang="ru-RU" smtClean="0">
                <a:solidFill>
                  <a:prstClr val="black"/>
                </a:solidFill>
              </a:rPr>
              <a:pPr/>
              <a:t>96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621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После проверки данных по всем аудиториям, член ГЭК подключает к Станции сканирования в ППЭ свой </a:t>
            </a:r>
            <a:r>
              <a:rPr lang="ru-RU" sz="1600" dirty="0" err="1"/>
              <a:t>токен</a:t>
            </a:r>
            <a:r>
              <a:rPr lang="ru-RU" sz="1600" dirty="0"/>
              <a:t> и, совместно с техническим специалистом выполняет экспорт электронных образов бланков и форм ППЭ: пакет данных с электронными образами бланков и форм ППЭ шифруется и подписывается сертификатом члена ГЭК. </a:t>
            </a:r>
          </a:p>
          <a:p>
            <a:r>
              <a:rPr lang="ru-RU" sz="1600" dirty="0"/>
              <a:t>После завершения сканирования всех бланков и форм ППЭ формируется протокол проведения процедуры сканирования бланков в ППЭ (форма ППЭ-15).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EA13-D9A6-4BAE-B522-FC219645DE9D}" type="slidenum">
              <a:rPr lang="ru-RU" smtClean="0">
                <a:solidFill>
                  <a:prstClr val="black"/>
                </a:solidFill>
              </a:rPr>
              <a:pPr/>
              <a:t>97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66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6A52E-0D56-4915-9AEC-2ABA4A7A353A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533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Технический специалист сохраняет пакет данных с электронными образами бланков и форм ППЭ (файл экспорта) на </a:t>
            </a:r>
            <a:r>
              <a:rPr lang="ru-RU" sz="1600" dirty="0" err="1"/>
              <a:t>флеш-накопитель</a:t>
            </a:r>
            <a:r>
              <a:rPr lang="ru-RU" sz="1600" dirty="0"/>
              <a:t> и переносит на рабочую станцию, где установлена Станция авторизации для передачи на сервер РЦОИ. </a:t>
            </a:r>
          </a:p>
          <a:p>
            <a:r>
              <a:rPr lang="ru-RU" sz="1600" dirty="0"/>
              <a:t>Технический специалист выполняет передачу файла экспорта на сервер РЦОИ с помощью Станции авторизации. </a:t>
            </a:r>
          </a:p>
          <a:p>
            <a:r>
              <a:rPr lang="ru-RU" sz="1600" dirty="0"/>
              <a:t>Член ГЭК, технический специалист и руководитель ППЭ дожидаются в штабе ППЭ подтверждения от РЦОИ факта успешного получения и расшифровки переданного пакета данных с электронными образами бланков.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EA13-D9A6-4BAE-B522-FC219645DE9D}" type="slidenum">
              <a:rPr lang="ru-RU" smtClean="0">
                <a:solidFill>
                  <a:prstClr val="black"/>
                </a:solidFill>
              </a:rPr>
              <a:pPr/>
              <a:t>98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695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99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9719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Технический специалист сохраняет пакет данных с электронными образами бланков и форм ППЭ (файл экспорта) на </a:t>
            </a:r>
            <a:r>
              <a:rPr lang="ru-RU" sz="1600" dirty="0" err="1"/>
              <a:t>флеш-накопитель</a:t>
            </a:r>
            <a:r>
              <a:rPr lang="ru-RU" sz="1600" dirty="0"/>
              <a:t> и переносит на рабочую станцию, где установлена Станция авторизации для передачи на сервер РЦОИ. </a:t>
            </a:r>
          </a:p>
          <a:p>
            <a:r>
              <a:rPr lang="ru-RU" sz="1600" dirty="0"/>
              <a:t>Технический специалист выполняет передачу файла экспорта на сервер РЦОИ с помощью Станции авторизации. </a:t>
            </a:r>
          </a:p>
          <a:p>
            <a:r>
              <a:rPr lang="ru-RU" sz="1600" dirty="0"/>
              <a:t>Член ГЭК, технический специалист и руководитель ППЭ дожидаются в штабе ППЭ подтверждения от РЦОИ факта успешного получения и расшифровки переданного пакета данных с электронными образами бланков.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EA13-D9A6-4BAE-B522-FC219645DE9D}" type="slidenum">
              <a:rPr lang="ru-RU" smtClean="0">
                <a:solidFill>
                  <a:prstClr val="black"/>
                </a:solidFill>
              </a:rPr>
              <a:pPr/>
              <a:t>104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695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105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0609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6A52E-0D56-4915-9AEC-2ABA4A7A353A}" type="slidenum">
              <a:rPr lang="ru-RU" smtClean="0">
                <a:solidFill>
                  <a:prstClr val="black"/>
                </a:solidFill>
              </a:rPr>
              <a:pPr/>
              <a:t>106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533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107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363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108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0771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6A52E-0D56-4915-9AEC-2ABA4A7A353A}" type="slidenum">
              <a:rPr lang="ru-RU" smtClean="0">
                <a:solidFill>
                  <a:prstClr val="black"/>
                </a:solidFill>
              </a:rPr>
              <a:pPr/>
              <a:t>109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533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6A52E-0D56-4915-9AEC-2ABA4A7A353A}" type="slidenum">
              <a:rPr lang="ru-RU" smtClean="0">
                <a:solidFill>
                  <a:prstClr val="black"/>
                </a:solidFill>
              </a:rPr>
              <a:pPr/>
              <a:t>110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533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6A52E-0D56-4915-9AEC-2ABA4A7A353A}" type="slidenum">
              <a:rPr lang="ru-RU" smtClean="0">
                <a:solidFill>
                  <a:prstClr val="black"/>
                </a:solidFill>
              </a:rPr>
              <a:pPr/>
              <a:t>111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53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2116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Техническая подготовка штаба ППЭ, включает подготовку и настройку: Станции сканирования и Станции авторизации для получения ключа доступа к КИМ, а также для автоматизированной передачи пакетов с электронными бланками из ППЭ в РЦОИ, включая передачу файла с результатами тестового сканирования. </a:t>
            </a:r>
          </a:p>
          <a:p>
            <a:r>
              <a:rPr lang="ru-RU" sz="1600" dirty="0"/>
              <a:t>Должно быть подготовлено следующее оборудование:</a:t>
            </a:r>
          </a:p>
          <a:p>
            <a:r>
              <a:rPr lang="ru-RU" sz="1600" dirty="0"/>
              <a:t>- компьютер и сканирующее устройство для сканирования и шифрования бланков ответов участников в штабе ППЭ; </a:t>
            </a:r>
          </a:p>
          <a:p>
            <a:r>
              <a:rPr lang="ru-RU" sz="1600" dirty="0"/>
              <a:t>– компьютер с выходом в Интернет в штабе ППЭ для получения ключа доступа к КИМ и передачи пакетов с электронными бланками в РЦОИ, </a:t>
            </a:r>
          </a:p>
          <a:p>
            <a:r>
              <a:rPr lang="ru-RU" sz="1600" dirty="0"/>
              <a:t>– USB-модем для обеспечения резервного канала доступа в Интернет в случае возникновения сбоев при скачивании ключа доступа к ЭМ в день экзамена.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EA13-D9A6-4BAE-B522-FC219645DE9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330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8898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8898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146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8898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8898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8898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8898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8898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8898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828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448" indent="-2878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458" indent="-2302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041" indent="-2302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625" indent="-2302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208" indent="-230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3791" indent="-230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375" indent="-230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958" indent="-230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D78195-80AF-461A-BC96-ADE72FC86533}" type="slidenum">
              <a:rPr lang="ru-RU">
                <a:latin typeface="Calibri" panose="020F0502020204030204" pitchFamily="34" charset="0"/>
              </a:rPr>
              <a:pPr eaLnBrk="1" hangingPunct="1"/>
              <a:t>29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8044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2860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6A52E-0D56-4915-9AEC-2ABA4A7A353A}" type="slidenum">
              <a:rPr lang="ru-RU" smtClean="0">
                <a:solidFill>
                  <a:prstClr val="black"/>
                </a:solidFill>
              </a:rPr>
              <a:pPr/>
              <a:t>123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533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6A52E-0D56-4915-9AEC-2ABA4A7A353A}" type="slidenum">
              <a:rPr lang="ru-RU" smtClean="0">
                <a:solidFill>
                  <a:prstClr val="black"/>
                </a:solidFill>
              </a:rPr>
              <a:pPr/>
              <a:t>124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533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6A52E-0D56-4915-9AEC-2ABA4A7A353A}" type="slidenum">
              <a:rPr lang="ru-RU" smtClean="0">
                <a:solidFill>
                  <a:prstClr val="black"/>
                </a:solidFill>
              </a:rPr>
              <a:pPr/>
              <a:t>125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533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67538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6753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128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675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364F49-824E-43F9-A894-050BF79747DC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840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364F49-824E-43F9-A894-050BF79747DC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416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6A52E-0D56-4915-9AEC-2ABA4A7A353A}" type="slidenum">
              <a:rPr lang="ru-RU" smtClean="0">
                <a:solidFill>
                  <a:prstClr val="black"/>
                </a:solidFill>
              </a:rPr>
              <a:pPr/>
              <a:t>48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53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480B9-056A-4868-A5B6-B317BD6EEFDE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45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A5CB5-CE23-446A-9840-DC3279E1AB02}" type="datetime1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726AE-5BA2-4794-8406-7DDB4E67C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0891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272FB-3F31-475C-B819-BEE7F4142A34}" type="datetime1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1FF63-778E-4D18-8A85-CF5704A21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2492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2A1FC-4463-41F2-9B12-BDC0C722E023}" type="datetime1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B4792-34FD-4145-A9A3-FE377F7B8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3880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3B732-5AE7-4040-AB9D-BCEF4004EB37}" type="datetime1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D9BE7-8CB6-43C7-A52A-2E17739BC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13807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CC898-0B10-49B2-96E5-C4C872BAFF77}" type="datetime1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9B470-E076-4C22-A84B-8811FC731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71414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3E74D-D89E-4A55-9FFD-31DF839CEB14}" type="datetime1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D1FFF-1CD8-4793-8B0A-C39B6BD20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05255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EE80D-3911-4AF4-AC9F-7C0460CDBB42}" type="datetime1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ACF0B-6495-4253-AFFB-4030FBE9C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25399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9C1DA-D10F-4D8A-8C22-B0AEB01B8FB1}" type="datetime1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9B905-26BF-43F0-B2CB-49083A0FD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9235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9F04-F703-422D-8F08-3F9115C74772}" type="datetime1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A367D-02D4-41EB-98C2-9A6848E0D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58593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B8A5E-ABE4-418C-B42D-3C1B3F61DA09}" type="datetime1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BE34F-8DCC-49B7-94FA-A8C86FFF7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65239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702F-484D-4986-BFE3-8F089D09C404}" type="datetime1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F63A6-8F76-4F4F-AE33-AB6EF52AE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3286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46F73-AC8D-4E25-9582-BAD03AC9BFD9}" type="datetime1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5E31E-276C-49C8-BA31-D0CCF9DC1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8253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>
                <a:alpha val="0"/>
              </a:srgbClr>
            </a:gs>
            <a:gs pos="60000">
              <a:srgbClr val="0000FF">
                <a:alpha val="20000"/>
              </a:srgbClr>
            </a:gs>
            <a:gs pos="100000">
              <a:srgbClr val="0000FF">
                <a:alpha val="40000"/>
              </a:srgb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BB9495-347B-474E-8E89-7D428A2D5158}" type="datetime1">
              <a:rPr lang="ru-RU"/>
              <a:pPr>
                <a:defRPr/>
              </a:pPr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19B377-ACEF-4BFA-8D35-7167CC185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microsoft.com/office/2007/relationships/hdphoto" Target="../media/hdphoto1.wdp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8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2.wmf"/><Relationship Id="rId5" Type="http://schemas.openxmlformats.org/officeDocument/2006/relationships/image" Target="../media/image149.png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153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microsoft.com/office/2007/relationships/hdphoto" Target="../media/hdphoto6.wdp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7" Type="http://schemas.openxmlformats.org/officeDocument/2006/relationships/image" Target="../media/image2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59.png"/><Relationship Id="rId4" Type="http://schemas.microsoft.com/office/2007/relationships/hdphoto" Target="../media/hdphoto7.wdp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162.jpeg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11" Type="http://schemas.openxmlformats.org/officeDocument/2006/relationships/image" Target="../media/image2.wmf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gif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2.wmf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w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6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diagramLayout" Target="../diagrams/layout6.xml"/><Relationship Id="rId7" Type="http://schemas.openxmlformats.org/officeDocument/2006/relationships/image" Target="../media/image7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jpe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Relationship Id="rId9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2.wmf"/><Relationship Id="rId7" Type="http://schemas.openxmlformats.org/officeDocument/2006/relationships/image" Target="../media/image9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gif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gif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gif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gif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3.png"/><Relationship Id="rId7" Type="http://schemas.openxmlformats.org/officeDocument/2006/relationships/image" Target="../media/image9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103.png"/><Relationship Id="rId4" Type="http://schemas.openxmlformats.org/officeDocument/2006/relationships/image" Target="../media/image94.png"/><Relationship Id="rId9" Type="http://schemas.openxmlformats.org/officeDocument/2006/relationships/image" Target="../media/image9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.wmf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7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11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113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jpe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129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4.png"/><Relationship Id="rId4" Type="http://schemas.microsoft.com/office/2007/relationships/hdphoto" Target="../media/hdphoto2.wdp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image" Target="../media/image142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57338"/>
            <a:ext cx="6048350" cy="3024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b="1" dirty="0" smtClean="0"/>
              <a:t>Организация и проведение</a:t>
            </a:r>
            <a:br>
              <a:rPr lang="ru-RU" sz="3200" b="1" dirty="0" smtClean="0"/>
            </a:br>
            <a:r>
              <a:rPr lang="ru-RU" sz="3200" b="1" dirty="0" smtClean="0"/>
              <a:t>единого государственного экзамена в пунктах проведения экзамена в 2018 году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41525" y="117475"/>
            <a:ext cx="7678625" cy="10779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b="1" dirty="0">
                <a:solidFill>
                  <a:srgbClr val="0000FF"/>
                </a:solidFill>
              </a:rPr>
              <a:t>ГОСУДАРСТВЕННОЕ УЧРЕЖДЕНИЕ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«ОБЛАСТНОЙ ЦЕНТР МОНИТОРИНГА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КАЧЕСТВА ОБРАЗОВАНИЯ»</a:t>
            </a:r>
          </a:p>
          <a:p>
            <a:r>
              <a:rPr lang="ru-RU" sz="1200" b="1" dirty="0">
                <a:solidFill>
                  <a:srgbClr val="0000FF"/>
                </a:solidFill>
              </a:rPr>
              <a:t>ГУ ОЦМКО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1484784"/>
            <a:ext cx="2284228" cy="3825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" stA="52000" endA="300" endPos="35000" dist="127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9005" y="1340768"/>
            <a:ext cx="4667782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ru-RU" sz="2000" dirty="0">
                <a:latin typeface="Cambria" panose="02040503050406030204" pitchFamily="18" charset="0"/>
              </a:rPr>
              <a:t>В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электронный вид переводятся </a:t>
            </a:r>
            <a:r>
              <a:rPr lang="ru-RU" sz="2000" dirty="0" smtClean="0">
                <a:latin typeface="Cambria" panose="02040503050406030204" pitchFamily="18" charset="0"/>
              </a:rPr>
              <a:t>аналоги </a:t>
            </a:r>
            <a:r>
              <a:rPr lang="ru-RU" sz="2000" dirty="0">
                <a:latin typeface="Cambria" panose="02040503050406030204" pitchFamily="18" charset="0"/>
              </a:rPr>
              <a:t>бумажных </a:t>
            </a:r>
            <a:r>
              <a:rPr lang="ru-RU" sz="2000" dirty="0" smtClean="0">
                <a:latin typeface="Cambria" panose="02040503050406030204" pitchFamily="18" charset="0"/>
              </a:rPr>
              <a:t>ЭМ, </a:t>
            </a:r>
            <a:r>
              <a:rPr lang="ru-RU" sz="2000" dirty="0">
                <a:latin typeface="Cambria" panose="02040503050406030204" pitchFamily="18" charset="0"/>
              </a:rPr>
              <a:t>т.е. каждый электронный </a:t>
            </a:r>
            <a:r>
              <a:rPr lang="ru-RU" sz="2000" dirty="0" smtClean="0">
                <a:latin typeface="Cambria" panose="02040503050406030204" pitchFamily="18" charset="0"/>
              </a:rPr>
              <a:t>КИМ и набор бланков </a:t>
            </a:r>
            <a:r>
              <a:rPr lang="ru-RU" sz="2000" dirty="0">
                <a:latin typeface="Cambria" panose="02040503050406030204" pitchFamily="18" charset="0"/>
              </a:rPr>
              <a:t>является </a:t>
            </a:r>
            <a:r>
              <a:rPr lang="ru-RU" sz="2000" dirty="0" smtClean="0">
                <a:latin typeface="Cambria" panose="02040503050406030204" pitchFamily="18" charset="0"/>
              </a:rPr>
              <a:t>уникальным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014" y="4509120"/>
            <a:ext cx="8338988" cy="11237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Cambria" panose="02040503050406030204" pitchFamily="18" charset="0"/>
              </a:rPr>
              <a:t>Э</a:t>
            </a:r>
            <a:r>
              <a:rPr lang="ru-RU" sz="2000" dirty="0" smtClean="0">
                <a:latin typeface="Cambria" panose="02040503050406030204" pitchFamily="18" charset="0"/>
              </a:rPr>
              <a:t>лектронные ЭМ </a:t>
            </a:r>
            <a:r>
              <a:rPr lang="ru-RU" sz="2000" dirty="0">
                <a:latin typeface="Cambria" panose="02040503050406030204" pitchFamily="18" charset="0"/>
              </a:rPr>
              <a:t>шифруются пакетами по 15 и 5 штук (по аналогии с доставочными пакетами ЭМ в бумажной форме), записываются на </a:t>
            </a:r>
            <a:r>
              <a:rPr lang="ru-RU" sz="2000" dirty="0" smtClean="0">
                <a:latin typeface="Cambria" panose="02040503050406030204" pitchFamily="18" charset="0"/>
              </a:rPr>
              <a:t>электронный носитель </a:t>
            </a:r>
            <a:r>
              <a:rPr lang="ru-RU" sz="2000" dirty="0">
                <a:latin typeface="Cambria" panose="02040503050406030204" pitchFamily="18" charset="0"/>
              </a:rPr>
              <a:t>и вкладываются в </a:t>
            </a:r>
            <a:r>
              <a:rPr lang="ru-RU" sz="2000" dirty="0" smtClean="0">
                <a:latin typeface="Cambria" panose="02040503050406030204" pitchFamily="18" charset="0"/>
              </a:rPr>
              <a:t>сейф-пакет</a:t>
            </a:r>
            <a:endParaRPr lang="ru-RU" sz="2000" dirty="0">
              <a:latin typeface="Cambria" panose="02040503050406030204" pitchFamily="18" charset="0"/>
            </a:endParaRPr>
          </a:p>
        </p:txBody>
      </p:sp>
      <p:pic>
        <p:nvPicPr>
          <p:cNvPr id="2050" name="Picture 2" descr="http://dp-krim.ru/wp-content/uploads/2014/02/3d-chelovechek-6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781200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Основные принципы при печати ЭМ в аудиториях ППЭ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6220" y="2933328"/>
            <a:ext cx="4667782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ru-RU" sz="2000" dirty="0" smtClean="0">
                <a:latin typeface="Cambria" panose="02040503050406030204" pitchFamily="18" charset="0"/>
              </a:rPr>
              <a:t>Используется черно-белая односторонняя печать. Оборотная сторона листа не используется для записи ответов на задания КИМ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256" y="5785232"/>
            <a:ext cx="8338988" cy="7831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mbria" panose="02040503050406030204" pitchFamily="18" charset="0"/>
              </a:rPr>
              <a:t>Для процедуры расшифровки электронных ЭМ необходимо наличие ключа доступа к ЭМ и </a:t>
            </a:r>
            <a:r>
              <a:rPr lang="ru-RU" sz="2000" dirty="0" err="1" smtClean="0">
                <a:latin typeface="Cambria" panose="02040503050406030204" pitchFamily="18" charset="0"/>
              </a:rPr>
              <a:t>токен</a:t>
            </a:r>
            <a:r>
              <a:rPr lang="ru-RU" sz="2000" dirty="0" smtClean="0">
                <a:latin typeface="Cambria" panose="02040503050406030204" pitchFamily="18" charset="0"/>
              </a:rPr>
              <a:t> члена ГЭК</a:t>
            </a:r>
            <a:endParaRPr lang="ru-RU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7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Новая форма ППЭ-13-02-МАШ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85863"/>
            <a:ext cx="9144000" cy="567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056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Ф</a:t>
            </a: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орма ППЭ-14-02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702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Ф</a:t>
            </a: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орма ППЭ-13-01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8211" y="1225550"/>
            <a:ext cx="4410013" cy="565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702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19461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Обновленная форма ППЭ-18-МАШ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210" y="1340768"/>
            <a:ext cx="7930226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81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Упаковка ЭМ в штабе ППЭ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4963"/>
            <a:ext cx="9143999" cy="470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480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1628800"/>
            <a:ext cx="7200800" cy="11739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При проведении ЕГЭ по иностранным языкам </a:t>
            </a:r>
            <a:endParaRPr lang="ru-RU" dirty="0" smtClean="0">
              <a:latin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</a:rPr>
              <a:t>в </a:t>
            </a:r>
            <a:r>
              <a:rPr lang="ru-RU" dirty="0">
                <a:latin typeface="Cambria" panose="02040503050406030204" pitchFamily="18" charset="0"/>
              </a:rPr>
              <a:t>экзамен включается раздел «Аудирование», </a:t>
            </a:r>
            <a:endParaRPr lang="ru-RU" dirty="0" smtClean="0">
              <a:latin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</a:rPr>
              <a:t>все </a:t>
            </a:r>
            <a:r>
              <a:rPr lang="ru-RU" dirty="0">
                <a:latin typeface="Cambria" panose="02040503050406030204" pitchFamily="18" charset="0"/>
              </a:rPr>
              <a:t>задания по которому </a:t>
            </a:r>
            <a:r>
              <a:rPr lang="ru-RU" dirty="0" smtClean="0">
                <a:latin typeface="Cambria" panose="02040503050406030204" pitchFamily="18" charset="0"/>
              </a:rPr>
              <a:t>записаны</a:t>
            </a:r>
          </a:p>
          <a:p>
            <a:r>
              <a:rPr lang="ru-RU" dirty="0" smtClean="0">
                <a:latin typeface="Cambria" panose="02040503050406030204" pitchFamily="18" charset="0"/>
              </a:rPr>
              <a:t>на </a:t>
            </a:r>
            <a:r>
              <a:rPr lang="ru-RU" dirty="0">
                <a:latin typeface="Cambria" panose="02040503050406030204" pitchFamily="18" charset="0"/>
              </a:rPr>
              <a:t>аудионоситель. </a:t>
            </a:r>
            <a:endParaRPr lang="ru-RU" dirty="0">
              <a:effectLst/>
              <a:latin typeface="Cambria" panose="0204050305040603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21549" y="2874778"/>
            <a:ext cx="5639951" cy="1346310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>
                <a:latin typeface="Cambria" panose="02040503050406030204" pitchFamily="18" charset="0"/>
              </a:rPr>
              <a:t>Аудитории, выделяемые для </a:t>
            </a:r>
            <a:endParaRPr lang="ru-RU" dirty="0" smtClean="0">
              <a:latin typeface="Cambria" panose="02040503050406030204" pitchFamily="18" charset="0"/>
            </a:endParaRPr>
          </a:p>
          <a:p>
            <a:pPr algn="r"/>
            <a:r>
              <a:rPr lang="ru-RU" dirty="0" smtClean="0">
                <a:latin typeface="Cambria" panose="02040503050406030204" pitchFamily="18" charset="0"/>
              </a:rPr>
              <a:t>проведения </a:t>
            </a:r>
            <a:r>
              <a:rPr lang="ru-RU" dirty="0">
                <a:latin typeface="Cambria" panose="02040503050406030204" pitchFamily="18" charset="0"/>
              </a:rPr>
              <a:t>раздела «Аудирование», </a:t>
            </a:r>
            <a:endParaRPr lang="ru-RU" dirty="0" smtClean="0">
              <a:latin typeface="Cambria" panose="02040503050406030204" pitchFamily="18" charset="0"/>
            </a:endParaRPr>
          </a:p>
          <a:p>
            <a:pPr algn="r"/>
            <a:r>
              <a:rPr lang="ru-RU" dirty="0" smtClean="0">
                <a:latin typeface="Cambria" panose="02040503050406030204" pitchFamily="18" charset="0"/>
              </a:rPr>
              <a:t>оборудуются </a:t>
            </a:r>
            <a:r>
              <a:rPr lang="ru-RU" dirty="0">
                <a:latin typeface="Cambria" panose="02040503050406030204" pitchFamily="18" charset="0"/>
              </a:rPr>
              <a:t>средствами </a:t>
            </a:r>
            <a:endParaRPr lang="ru-RU" dirty="0" smtClean="0">
              <a:latin typeface="Cambria" panose="02040503050406030204" pitchFamily="18" charset="0"/>
            </a:endParaRPr>
          </a:p>
          <a:p>
            <a:pPr algn="r"/>
            <a:r>
              <a:rPr lang="ru-RU" dirty="0" smtClean="0">
                <a:latin typeface="Cambria" panose="02040503050406030204" pitchFamily="18" charset="0"/>
              </a:rPr>
              <a:t>воспроизведения аудионосителей</a:t>
            </a:r>
            <a:r>
              <a:rPr lang="ru-RU" dirty="0">
                <a:latin typeface="Cambria" panose="02040503050406030204" pitchFamily="18" charset="0"/>
              </a:rPr>
              <a:t>. </a:t>
            </a:r>
          </a:p>
        </p:txBody>
      </p:sp>
      <p:pic>
        <p:nvPicPr>
          <p:cNvPr id="4101" name="Picture 5" descr="C:\Users\косатюк_п\Documents\ГИА-11\Обучение специалистов ППЭ\moodle\для moodle\картинки\3937797-portable-tape-recorder-with-cd-play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750" y1="26693" x2="75750" y2="26693"/>
                        <a14:foregroundMark x1="73125" y1="6640" x2="77000" y2="44090"/>
                        <a14:foregroundMark x1="62000" y1="27357" x2="60500" y2="42629"/>
                        <a14:foregroundMark x1="89000" y1="44090" x2="98750" y2="54183"/>
                        <a14:foregroundMark x1="89250" y1="53918" x2="97625" y2="52457"/>
                        <a14:foregroundMark x1="11875" y1="45020" x2="1000" y2="47012"/>
                        <a14:foregroundMark x1="10875" y1="73971" x2="10875" y2="73971"/>
                        <a14:foregroundMark x1="3250" y1="79548" x2="10250" y2="68260"/>
                        <a14:foregroundMark x1="10750" y1="68792" x2="17875" y2="70120"/>
                        <a14:foregroundMark x1="17500" y1="70120" x2="9625" y2="77291"/>
                        <a14:foregroundMark x1="20375" y1="81673" x2="38625" y2="73572"/>
                        <a14:foregroundMark x1="56125" y1="32138" x2="60250" y2="32802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481596" y="2951557"/>
            <a:ext cx="1348771" cy="1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косатюк_п\Documents\ГИА-11\Обучение специалистов ППЭ\moodle\для moodle\картинки\w256h2561372777054CDBox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916" y="1718596"/>
            <a:ext cx="972636" cy="97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косатюк_п\Documents\ГИА-11\Обучение специалистов ППЭ\moodle\для moodle\картинки\550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57325">
            <a:off x="6235448" y="1712303"/>
            <a:ext cx="1317876" cy="88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321548" y="5661248"/>
            <a:ext cx="5630411" cy="936104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dk1"/>
                </a:solidFill>
                <a:latin typeface="Cambria" panose="02040503050406030204" pitchFamily="18" charset="0"/>
              </a:rPr>
              <a:t>Аудиозапись прослушивается дважды, </a:t>
            </a:r>
            <a:endParaRPr lang="ru-RU" dirty="0" smtClean="0">
              <a:solidFill>
                <a:schemeClr val="dk1"/>
              </a:solidFill>
              <a:latin typeface="Cambria" panose="02040503050406030204" pitchFamily="18" charset="0"/>
            </a:endParaRPr>
          </a:p>
          <a:p>
            <a:pPr algn="r"/>
            <a:r>
              <a:rPr lang="ru-RU" dirty="0" smtClean="0">
                <a:solidFill>
                  <a:schemeClr val="dk1"/>
                </a:solidFill>
                <a:latin typeface="Cambria" panose="02040503050406030204" pitchFamily="18" charset="0"/>
              </a:rPr>
              <a:t>после </a:t>
            </a:r>
            <a:r>
              <a:rPr lang="ru-RU" dirty="0">
                <a:solidFill>
                  <a:schemeClr val="dk1"/>
                </a:solidFill>
                <a:latin typeface="Cambria" panose="02040503050406030204" pitchFamily="18" charset="0"/>
              </a:rPr>
              <a:t>чего участники </a:t>
            </a:r>
            <a:r>
              <a:rPr lang="ru-RU" dirty="0" smtClean="0">
                <a:solidFill>
                  <a:schemeClr val="dk1"/>
                </a:solidFill>
                <a:latin typeface="Cambria" panose="02040503050406030204" pitchFamily="18" charset="0"/>
              </a:rPr>
              <a:t>приступают</a:t>
            </a:r>
          </a:p>
          <a:p>
            <a:pPr algn="r"/>
            <a:r>
              <a:rPr lang="ru-RU" dirty="0" smtClean="0">
                <a:solidFill>
                  <a:schemeClr val="dk1"/>
                </a:solidFill>
                <a:latin typeface="Cambria" panose="02040503050406030204" pitchFamily="18" charset="0"/>
              </a:rPr>
              <a:t> </a:t>
            </a:r>
            <a:r>
              <a:rPr lang="ru-RU" dirty="0">
                <a:solidFill>
                  <a:schemeClr val="dk1"/>
                </a:solidFill>
                <a:latin typeface="Cambria" panose="02040503050406030204" pitchFamily="18" charset="0"/>
              </a:rPr>
              <a:t>к </a:t>
            </a:r>
            <a:r>
              <a:rPr lang="ru-RU" dirty="0" smtClean="0">
                <a:solidFill>
                  <a:schemeClr val="dk1"/>
                </a:solidFill>
                <a:latin typeface="Cambria" panose="02040503050406030204" pitchFamily="18" charset="0"/>
              </a:rPr>
              <a:t>выполнению </a:t>
            </a:r>
            <a:r>
              <a:rPr lang="ru-RU" dirty="0">
                <a:solidFill>
                  <a:schemeClr val="dk1"/>
                </a:solidFill>
                <a:latin typeface="Cambria" panose="02040503050406030204" pitchFamily="18" charset="0"/>
              </a:rPr>
              <a:t>экзаменационной работы.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4293096"/>
            <a:ext cx="7200800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Для выполнения заданий раздела «Аудирование» </a:t>
            </a:r>
            <a:endParaRPr lang="ru-RU" dirty="0" smtClean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т</a:t>
            </a:r>
            <a:r>
              <a:rPr lang="ru-RU" dirty="0" smtClean="0">
                <a:latin typeface="Cambria" panose="02040503050406030204" pitchFamily="18" charset="0"/>
              </a:rPr>
              <a:t>ехнические специалисты или организаторы </a:t>
            </a:r>
            <a:r>
              <a:rPr lang="ru-RU" dirty="0">
                <a:latin typeface="Cambria" panose="02040503050406030204" pitchFamily="18" charset="0"/>
              </a:rPr>
              <a:t>в аудитории настраивают  </a:t>
            </a:r>
            <a:r>
              <a:rPr lang="ru-RU" dirty="0" smtClean="0">
                <a:latin typeface="Cambria" panose="02040503050406030204" pitchFamily="18" charset="0"/>
              </a:rPr>
              <a:t>средство </a:t>
            </a:r>
            <a:r>
              <a:rPr lang="ru-RU" dirty="0">
                <a:latin typeface="Cambria" panose="02040503050406030204" pitchFamily="18" charset="0"/>
              </a:rPr>
              <a:t>воспроизведения аудиозаписи так, </a:t>
            </a:r>
            <a:endParaRPr lang="ru-RU" dirty="0" smtClean="0">
              <a:latin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</a:rPr>
              <a:t>чтобы </a:t>
            </a:r>
            <a:r>
              <a:rPr lang="ru-RU" dirty="0">
                <a:latin typeface="Cambria" panose="02040503050406030204" pitchFamily="18" charset="0"/>
              </a:rPr>
              <a:t>было слышно всем участникам ЕГЭ.</a:t>
            </a:r>
            <a:endParaRPr lang="ru-RU" dirty="0">
              <a:effectLst/>
              <a:latin typeface="Cambria" panose="02040503050406030204" pitchFamily="18" charset="0"/>
            </a:endParaRPr>
          </a:p>
        </p:txBody>
      </p:sp>
      <p:pic>
        <p:nvPicPr>
          <p:cNvPr id="4106" name="Picture 10" descr="C:\Users\косатюк_п\Documents\ГИА-11\Обучение специалистов ППЭ\moodle\для moodle\картинки\0_99143_2393851_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486" y="4891080"/>
            <a:ext cx="657667" cy="69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косатюк_п\Documents\ГИА-11\Обучение специалистов ППЭ\moodle\для moodle\картинки\1414178038_listen-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4488" y="4437113"/>
            <a:ext cx="907832" cy="90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косатюк_п\Documents\ГИА-11\Обучение специалистов ППЭ\moodle\для moodle\картинки\640x36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6" b="100000" l="2813" r="97500">
                        <a14:foregroundMark x1="6250" y1="32500" x2="58281" y2="12778"/>
                        <a14:foregroundMark x1="58438" y1="13056" x2="93281" y2="36389"/>
                        <a14:foregroundMark x1="93750" y1="51389" x2="33750" y2="98889"/>
                        <a14:foregroundMark x1="37031" y1="94722" x2="4063" y2="43889"/>
                        <a14:backgroundMark x1="64531" y1="90556" x2="41563" y2="99167"/>
                        <a14:backgroundMark x1="7344" y1="15278" x2="33906" y2="10556"/>
                        <a14:backgroundMark x1="12865" y1="75648" x2="12865" y2="75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394068" y="5733256"/>
            <a:ext cx="1421451" cy="7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Проведение ЕГЭ по иностранным языкам.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Раздел «</a:t>
            </a:r>
            <a:r>
              <a:rPr lang="ru-RU" sz="2600" b="1" dirty="0" err="1" smtClean="0">
                <a:solidFill>
                  <a:srgbClr val="0000FF"/>
                </a:solidFill>
                <a:cs typeface="Calibri" pitchFamily="34" charset="0"/>
              </a:rPr>
              <a:t>Аудирование</a:t>
            </a: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»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3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971600" y="2348880"/>
            <a:ext cx="7128792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33CC33"/>
              </a:buClr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После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включения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аудиозаписи допуск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опоздавших участников в аудиторию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не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осуществляется (только если в аудитории нет других участников или, если участники завершили прослушивание аудиозаписи)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40458" y="4293096"/>
            <a:ext cx="5252466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33CC33"/>
              </a:buClr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Персональное </a:t>
            </a:r>
            <a:r>
              <a:rPr lang="ru-RU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аудированние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 для опоздавших участников не проводится (только если в аудитории нет других участников)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Проведение ЕГЭ по иностранным языкам.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Раздел «</a:t>
            </a:r>
            <a:r>
              <a:rPr lang="ru-RU" sz="2600" b="1" dirty="0" err="1" smtClean="0">
                <a:solidFill>
                  <a:srgbClr val="0000FF"/>
                </a:solidFill>
                <a:cs typeface="Calibri" pitchFamily="34" charset="0"/>
              </a:rPr>
              <a:t>Аудирование</a:t>
            </a: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»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8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4797152"/>
            <a:ext cx="1571646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Аудитория подготовки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6" name="Развернутая стрелка 15"/>
          <p:cNvSpPr/>
          <p:nvPr/>
        </p:nvSpPr>
        <p:spPr>
          <a:xfrm flipH="1" flipV="1">
            <a:off x="755576" y="6021288"/>
            <a:ext cx="7704856" cy="540060"/>
          </a:xfrm>
          <a:prstGeom prst="uturnArrow">
            <a:avLst>
              <a:gd name="adj1" fmla="val 48356"/>
              <a:gd name="adj2" fmla="val 24178"/>
              <a:gd name="adj3" fmla="val 23356"/>
              <a:gd name="adj4" fmla="val 58220"/>
              <a:gd name="adj5" fmla="val 10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1" y="1556793"/>
            <a:ext cx="8700437" cy="5040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Для проведения устного экзамена используется два типа аудиторий: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2" y="2132856"/>
            <a:ext cx="4350218" cy="2592287"/>
          </a:xfrm>
          <a:prstGeom prst="roundRect">
            <a:avLst>
              <a:gd name="adj" fmla="val 8188"/>
            </a:avLst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аудитория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подготовки</a:t>
            </a:r>
            <a:r>
              <a:rPr lang="ru-RU" dirty="0">
                <a:latin typeface="Cambria" panose="02040503050406030204" pitchFamily="18" charset="0"/>
              </a:rPr>
              <a:t>, в которой участник заполняет бланк регистрации и ожидает своей очереди сдачи экзамена, в качестве аудиторий подготовки можно использовать обычные аудитории для сдачи ЕГЭ, </a:t>
            </a:r>
            <a:r>
              <a:rPr lang="ru-RU" dirty="0" smtClean="0">
                <a:latin typeface="Cambria" panose="02040503050406030204" pitchFamily="18" charset="0"/>
              </a:rPr>
              <a:t>оборудованные станциями печати ЭМ                                        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07191" y="2132856"/>
            <a:ext cx="4244767" cy="2592288"/>
          </a:xfrm>
          <a:prstGeom prst="roundRect">
            <a:avLst>
              <a:gd name="adj" fmla="val 6831"/>
            </a:avLst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аудитория проведения</a:t>
            </a:r>
            <a:r>
              <a:rPr lang="ru-RU" dirty="0">
                <a:latin typeface="Cambria" panose="02040503050406030204" pitchFamily="18" charset="0"/>
              </a:rPr>
              <a:t>, в которой участник отвечает на задания </a:t>
            </a:r>
            <a:r>
              <a:rPr lang="ru-RU" dirty="0" smtClean="0">
                <a:latin typeface="Cambria" panose="02040503050406030204" pitchFamily="18" charset="0"/>
              </a:rPr>
              <a:t>КИМ, </a:t>
            </a:r>
            <a:r>
              <a:rPr lang="ru-RU" dirty="0">
                <a:latin typeface="Cambria" panose="02040503050406030204" pitchFamily="18" charset="0"/>
              </a:rPr>
              <a:t>в аудитории должны быть подготовлены компьютеры с подключенной гарнитурой (наушники с микрофоном) и установленным  </a:t>
            </a:r>
            <a:r>
              <a:rPr lang="ru-RU" dirty="0" smtClean="0">
                <a:latin typeface="Cambria" panose="02040503050406030204" pitchFamily="18" charset="0"/>
              </a:rPr>
              <a:t>ПО </a:t>
            </a:r>
            <a:r>
              <a:rPr lang="ru-RU" dirty="0">
                <a:latin typeface="Cambria" panose="02040503050406030204" pitchFamily="18" charset="0"/>
              </a:rPr>
              <a:t>рабочего места участника экзамена</a:t>
            </a:r>
            <a:r>
              <a:rPr lang="ru-RU" dirty="0" smtClean="0">
                <a:latin typeface="Cambria" panose="02040503050406030204" pitchFamily="18" charset="0"/>
              </a:rPr>
              <a:t>.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44580" y="4869160"/>
            <a:ext cx="157954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Аудитория проведения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80312" y="4797152"/>
            <a:ext cx="1604864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Завершение экзамена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835696" y="4797152"/>
            <a:ext cx="2263812" cy="1296144"/>
          </a:xfrm>
          <a:prstGeom prst="rightArrow">
            <a:avLst>
              <a:gd name="adj1" fmla="val 86770"/>
              <a:gd name="adj2" fmla="val 3183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Группа участников по количеству рабочих мест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5796136" y="4797152"/>
            <a:ext cx="1584176" cy="1296144"/>
          </a:xfrm>
          <a:prstGeom prst="rightArrow">
            <a:avLst>
              <a:gd name="adj1" fmla="val 86553"/>
              <a:gd name="adj2" fmla="val 217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Участники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7231" y="6202219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После того, как сдачу завершили все участники из предыдущей группы</a:t>
            </a:r>
            <a:endParaRPr lang="ru-RU" dirty="0">
              <a:latin typeface="Cambria" panose="020405030504060302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Проведение ЕГЭ по иностранным языкам.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Раздел «Говорение»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9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1" y="1556793"/>
            <a:ext cx="3672407" cy="144015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Время непосредственной сдачи экзамена в аудитории проведения составляет </a:t>
            </a:r>
          </a:p>
          <a:p>
            <a:pPr algn="ctr"/>
            <a:r>
              <a:rPr lang="ru-RU" dirty="0" smtClean="0">
                <a:latin typeface="Cambria" panose="02040503050406030204" pitchFamily="18" charset="0"/>
              </a:rPr>
              <a:t>13 минут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3928" y="1628800"/>
            <a:ext cx="4896544" cy="648072"/>
          </a:xfrm>
          <a:prstGeom prst="roundRect">
            <a:avLst/>
          </a:prstGeom>
          <a:solidFill>
            <a:schemeClr val="accent1">
              <a:tint val="50000"/>
              <a:satMod val="30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6 минут – чтение задания и подготовка к ответу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27872" y="2276872"/>
            <a:ext cx="4896544" cy="648072"/>
          </a:xfrm>
          <a:prstGeom prst="roundRect">
            <a:avLst/>
          </a:prstGeom>
          <a:solidFill>
            <a:schemeClr val="accent1">
              <a:tint val="50000"/>
              <a:satMod val="30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7 минут – запись ответа на задание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1" y="3284984"/>
            <a:ext cx="8568951" cy="79208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Общее время нахождения участника в аудитории проведения </a:t>
            </a:r>
            <a:endParaRPr lang="ru-RU" dirty="0" smtClean="0">
              <a:latin typeface="Cambria" panose="02040503050406030204" pitchFamily="18" charset="0"/>
            </a:endParaRPr>
          </a:p>
          <a:p>
            <a:pPr algn="ctr"/>
            <a:r>
              <a:rPr lang="ru-RU" b="1" dirty="0" smtClean="0">
                <a:latin typeface="Cambria" panose="02040503050406030204" pitchFamily="18" charset="0"/>
              </a:rPr>
              <a:t>не </a:t>
            </a:r>
            <a:r>
              <a:rPr lang="ru-RU" b="1" dirty="0">
                <a:latin typeface="Cambria" panose="02040503050406030204" pitchFamily="18" charset="0"/>
              </a:rPr>
              <a:t>превышает 30 </a:t>
            </a:r>
            <a:r>
              <a:rPr lang="ru-RU" b="1" dirty="0" smtClean="0">
                <a:latin typeface="Cambria" panose="02040503050406030204" pitchFamily="18" charset="0"/>
              </a:rPr>
              <a:t>минут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5465" y="4365104"/>
            <a:ext cx="8568951" cy="151216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Общая длительность экзамена в пункте проведения экзамена: </a:t>
            </a:r>
            <a:r>
              <a:rPr lang="ru-RU" b="1" dirty="0">
                <a:latin typeface="Cambria" panose="02040503050406030204" pitchFamily="18" charset="0"/>
              </a:rPr>
              <a:t>2 часа</a:t>
            </a:r>
            <a:r>
              <a:rPr lang="ru-RU" dirty="0">
                <a:latin typeface="Cambria" panose="02040503050406030204" pitchFamily="18" charset="0"/>
              </a:rPr>
              <a:t>, </a:t>
            </a:r>
            <a:endParaRPr lang="ru-RU" dirty="0" smtClean="0">
              <a:latin typeface="Cambria" panose="02040503050406030204" pitchFamily="18" charset="0"/>
            </a:endParaRPr>
          </a:p>
          <a:p>
            <a:pPr algn="ctr"/>
            <a:r>
              <a:rPr lang="ru-RU" dirty="0" smtClean="0">
                <a:latin typeface="Cambria" panose="02040503050406030204" pitchFamily="18" charset="0"/>
              </a:rPr>
              <a:t>таким </a:t>
            </a:r>
            <a:r>
              <a:rPr lang="ru-RU" dirty="0">
                <a:latin typeface="Cambria" panose="02040503050406030204" pitchFamily="18" charset="0"/>
              </a:rPr>
              <a:t>образом, через одно рабочее место участника в аудитории проведения за день могут пройти максимум 4 участника </a:t>
            </a:r>
            <a:endParaRPr lang="ru-RU" dirty="0" smtClean="0">
              <a:latin typeface="Cambria" panose="02040503050406030204" pitchFamily="18" charset="0"/>
            </a:endParaRPr>
          </a:p>
          <a:p>
            <a:pPr algn="ctr"/>
            <a:r>
              <a:rPr lang="ru-RU" dirty="0" smtClean="0">
                <a:latin typeface="Cambria" panose="02040503050406030204" pitchFamily="18" charset="0"/>
              </a:rPr>
              <a:t>(</a:t>
            </a:r>
            <a:r>
              <a:rPr lang="ru-RU" dirty="0">
                <a:latin typeface="Cambria" panose="02040503050406030204" pitchFamily="18" charset="0"/>
              </a:rPr>
              <a:t>последние сдающие проведут в аудитории подготовки 1,5 часа</a:t>
            </a:r>
            <a:r>
              <a:rPr lang="ru-RU" dirty="0" smtClean="0">
                <a:latin typeface="Cambria" panose="02040503050406030204" pitchFamily="18" charset="0"/>
              </a:rPr>
              <a:t>)</a:t>
            </a:r>
            <a:endParaRPr lang="ru-RU" dirty="0">
              <a:latin typeface="Cambria" panose="020405030504060302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Проведение ЕГЭ по иностранным языкам.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Раздел «Говорение»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3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56140" y="1821383"/>
            <a:ext cx="2098850" cy="792088"/>
          </a:xfrm>
          <a:prstGeom prst="round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 день проведения экзамена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 flipH="1">
            <a:off x="7258284" y="1969427"/>
            <a:ext cx="1728191" cy="3452356"/>
            <a:chOff x="504141" y="3633527"/>
            <a:chExt cx="1403563" cy="1942119"/>
          </a:xfrm>
        </p:grpSpPr>
        <p:sp>
          <p:nvSpPr>
            <p:cNvPr id="12" name="Стрелка углом вверх 11"/>
            <p:cNvSpPr/>
            <p:nvPr/>
          </p:nvSpPr>
          <p:spPr>
            <a:xfrm rot="5400000">
              <a:off x="620153" y="4288095"/>
              <a:ext cx="1171540" cy="1403562"/>
            </a:xfrm>
            <a:prstGeom prst="bentUpArrow">
              <a:avLst>
                <a:gd name="adj1" fmla="val 11652"/>
                <a:gd name="adj2" fmla="val 18197"/>
                <a:gd name="adj3" fmla="val 27437"/>
              </a:avLst>
            </a:prstGeom>
            <a:solidFill>
              <a:schemeClr val="accent1">
                <a:tint val="50000"/>
                <a:satMod val="30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углом вверх 23"/>
            <p:cNvSpPr/>
            <p:nvPr/>
          </p:nvSpPr>
          <p:spPr>
            <a:xfrm rot="5400000">
              <a:off x="393179" y="3886774"/>
              <a:ext cx="1265446" cy="1043522"/>
            </a:xfrm>
            <a:prstGeom prst="bentUpArrow">
              <a:avLst>
                <a:gd name="adj1" fmla="val 16577"/>
                <a:gd name="adj2" fmla="val 20331"/>
                <a:gd name="adj3" fmla="val 30281"/>
              </a:avLst>
            </a:prstGeom>
            <a:solidFill>
              <a:schemeClr val="accent1">
                <a:tint val="50000"/>
                <a:satMod val="30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углом вверх 22"/>
            <p:cNvSpPr/>
            <p:nvPr/>
          </p:nvSpPr>
          <p:spPr>
            <a:xfrm rot="5400000">
              <a:off x="448270" y="3689401"/>
              <a:ext cx="867238" cy="755490"/>
            </a:xfrm>
            <a:prstGeom prst="bentUpArrow">
              <a:avLst>
                <a:gd name="adj1" fmla="val 24861"/>
                <a:gd name="adj2" fmla="val 27741"/>
                <a:gd name="adj3" fmla="val 43423"/>
              </a:avLst>
            </a:prstGeom>
            <a:solidFill>
              <a:schemeClr val="accent1">
                <a:tint val="50000"/>
                <a:satMod val="30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Скругленный прямоугольник 8"/>
          <p:cNvSpPr/>
          <p:nvPr/>
        </p:nvSpPr>
        <p:spPr>
          <a:xfrm>
            <a:off x="2516380" y="1841971"/>
            <a:ext cx="6470102" cy="7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33CC33"/>
              </a:buClr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не позднее 07.30 по местному времени руководитель ППЭ получает ЭМ от членов ГЭК: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5163" y="2712055"/>
            <a:ext cx="6265467" cy="909528"/>
          </a:xfrm>
          <a:prstGeom prst="rect">
            <a:avLst/>
          </a:prstGeom>
          <a:solidFill>
            <a:schemeClr val="accent1">
              <a:tint val="50000"/>
              <a:satMod val="30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1" indent="-285750">
              <a:buClr>
                <a:srgbClr val="33CC33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Сейф-пакеты с двумя электронными носителями (с электронными КИМ и бланками регистрации);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1066" y="3792809"/>
            <a:ext cx="6391991" cy="692870"/>
          </a:xfrm>
          <a:prstGeom prst="rect">
            <a:avLst/>
          </a:prstGeom>
          <a:solidFill>
            <a:schemeClr val="accent1">
              <a:tint val="50000"/>
              <a:satMod val="30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1" indent="-285750">
              <a:buClr>
                <a:srgbClr val="33CC33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ВДП для упаковки бланков регистрации устной части экзамена после проведения экзамена;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9670" y="4701703"/>
            <a:ext cx="6536007" cy="620053"/>
          </a:xfrm>
          <a:prstGeom prst="rect">
            <a:avLst/>
          </a:prstGeom>
          <a:solidFill>
            <a:schemeClr val="accent1">
              <a:tint val="50000"/>
              <a:satMod val="30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1" indent="-285750">
              <a:buClr>
                <a:srgbClr val="33CC33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Сейф-пакеты и ВДП для упаковки материалов экзамена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56140" y="5709815"/>
            <a:ext cx="8630342" cy="374476"/>
          </a:xfrm>
          <a:prstGeom prst="round2Diag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роверить  комплектность и целостность упаковки электронных ЭМ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Проведение ЕГЭ по иностранным языкам.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Раздел «Говорение»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9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199" y="1412776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marL="332401" indent="-285750" algn="just">
              <a:buFontTx/>
              <a:buChar char="-"/>
            </a:pPr>
            <a:r>
              <a:rPr lang="ru-RU" sz="1900" b="1" dirty="0" smtClean="0"/>
              <a:t>Техническая подготовка</a:t>
            </a:r>
            <a:r>
              <a:rPr lang="ru-RU" sz="1900" dirty="0" smtClean="0"/>
              <a:t>. </a:t>
            </a:r>
            <a:r>
              <a:rPr lang="ru-RU" sz="1900" b="1" dirty="0" smtClean="0"/>
              <a:t>Не позднее чем за 5 календарных </a:t>
            </a:r>
            <a:r>
              <a:rPr lang="ru-RU" sz="1900" b="1" dirty="0"/>
              <a:t>дней </a:t>
            </a:r>
            <a:r>
              <a:rPr lang="ru-RU" sz="1900" dirty="0"/>
              <a:t>до проведения </a:t>
            </a:r>
            <a:r>
              <a:rPr lang="ru-RU" sz="1900" dirty="0" smtClean="0"/>
              <a:t>первого экзамена и до контроля технической готовности технический </a:t>
            </a:r>
            <a:r>
              <a:rPr lang="ru-RU" sz="1900" dirty="0"/>
              <a:t>специалист должен провести </a:t>
            </a:r>
            <a:r>
              <a:rPr lang="ru-RU" sz="1900" b="1" dirty="0" smtClean="0"/>
              <a:t>организационно-технологические мероприятия по подготовке ППЭ. </a:t>
            </a:r>
            <a:r>
              <a:rPr lang="ru-RU" sz="1900" dirty="0" smtClean="0"/>
              <a:t>По завершении передать статус в систему  мониторинга готовности ППЭ на станции авторизации в штабе ППЭ</a:t>
            </a:r>
          </a:p>
          <a:p>
            <a:pPr marL="332401" indent="-285750" algn="just">
              <a:buFontTx/>
              <a:buChar char="-"/>
            </a:pPr>
            <a:endParaRPr lang="ru-RU" sz="1900" b="1" dirty="0" smtClean="0"/>
          </a:p>
          <a:p>
            <a:pPr marL="332401" indent="-285750" algn="just">
              <a:buFontTx/>
              <a:buChar char="-"/>
            </a:pPr>
            <a:r>
              <a:rPr lang="ru-RU" sz="1900" b="1" dirty="0" smtClean="0"/>
              <a:t>Контроль технической готовности ППЭ. Не ранее чем за 5 календарных дней, но не позднее чем за 1 календарный день </a:t>
            </a:r>
            <a:r>
              <a:rPr lang="ru-RU" sz="1900" dirty="0" smtClean="0"/>
              <a:t>до проведения экзамена проводят технический специалист, члены ГЭК, руководитель ППЭ. </a:t>
            </a:r>
            <a:r>
              <a:rPr lang="ru-RU" sz="1900" dirty="0"/>
              <a:t>По завершении передать статус в </a:t>
            </a:r>
            <a:r>
              <a:rPr lang="ru-RU" sz="1900" dirty="0" smtClean="0"/>
              <a:t>систему </a:t>
            </a:r>
            <a:r>
              <a:rPr lang="ru-RU" sz="1900" dirty="0"/>
              <a:t>мониторинга готовности ППЭ на станции авторизации в штабе </a:t>
            </a:r>
            <a:r>
              <a:rPr lang="ru-RU" sz="1900" dirty="0" smtClean="0"/>
              <a:t>ППЭ с приложением протоколов технической готовности со всех подготовленных станций, включая резервные.</a:t>
            </a:r>
          </a:p>
          <a:p>
            <a:pPr marL="332401" indent="-285750" algn="just">
              <a:buFontTx/>
              <a:buChar char="-"/>
            </a:pPr>
            <a:endParaRPr lang="ru-RU" sz="1900" dirty="0"/>
          </a:p>
          <a:p>
            <a:pPr marL="46651" indent="0" algn="just">
              <a:buNone/>
            </a:pPr>
            <a:endParaRPr lang="ru-RU" sz="1900" b="1" dirty="0" smtClean="0"/>
          </a:p>
          <a:p>
            <a:pPr marL="46651" indent="0" algn="just">
              <a:buNone/>
            </a:pPr>
            <a:r>
              <a:rPr lang="ru-RU" sz="1900" b="1" dirty="0" smtClean="0">
                <a:solidFill>
                  <a:srgbClr val="FF0000"/>
                </a:solidFill>
              </a:rPr>
              <a:t>          Все члены ГЭК, назначенные на экзамен, должны пройти авторизацию в ППЭ, в который они назначены, не ранее 2 рабочих дней до дня проведения экзамена и не позднее 18.00 календарного дня, предшествующего дню экзамена</a:t>
            </a:r>
            <a:endParaRPr lang="ru-RU" sz="1900" b="1" dirty="0">
              <a:solidFill>
                <a:srgbClr val="FF0000"/>
              </a:solidFill>
            </a:endParaRPr>
          </a:p>
          <a:p>
            <a:pPr marL="46651" indent="263439" algn="just">
              <a:buNone/>
            </a:pPr>
            <a:endParaRPr lang="ru-RU" sz="16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992" y="5121935"/>
            <a:ext cx="203262" cy="209399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Организационно-технологические мероприятия в ППЭ накануне экзамена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50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офан_О\Desktop\картинки для презентации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546" y="3802299"/>
            <a:ext cx="2982690" cy="17146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64518" y="1340768"/>
            <a:ext cx="2750368" cy="576064"/>
          </a:xfrm>
          <a:prstGeom prst="round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 день проведения экзамена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02918" y="1340768"/>
            <a:ext cx="5612506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33CC33"/>
              </a:buClr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 полчаса до экзамена руководитель ППЭ выдает организаторам в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аудитории подготовки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: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06792" y="3748557"/>
            <a:ext cx="4060859" cy="360000"/>
          </a:xfrm>
          <a:prstGeom prst="rect">
            <a:avLst/>
          </a:prstGeom>
          <a:solidFill>
            <a:schemeClr val="accent1">
              <a:tint val="50000"/>
              <a:satMod val="30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1" indent="-285750">
              <a:buClr>
                <a:srgbClr val="33CC33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научно-популярные журналы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02364" y="4180685"/>
            <a:ext cx="4056927" cy="360000"/>
          </a:xfrm>
          <a:prstGeom prst="rect">
            <a:avLst/>
          </a:prstGeom>
          <a:solidFill>
            <a:schemeClr val="accent1">
              <a:tint val="50000"/>
              <a:satMod val="30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1" indent="-285750">
              <a:buClr>
                <a:srgbClr val="33CC33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любые книги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13031" y="5044741"/>
            <a:ext cx="4066401" cy="360000"/>
          </a:xfrm>
          <a:prstGeom prst="rect">
            <a:avLst/>
          </a:prstGeom>
          <a:solidFill>
            <a:schemeClr val="accent1">
              <a:tint val="50000"/>
              <a:satMod val="30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1" indent="-285750">
              <a:buClr>
                <a:srgbClr val="33CC33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газеты и т.п.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13031" y="4612693"/>
            <a:ext cx="4066401" cy="360000"/>
          </a:xfrm>
          <a:prstGeom prst="rect">
            <a:avLst/>
          </a:prstGeom>
          <a:solidFill>
            <a:schemeClr val="accent1">
              <a:tint val="50000"/>
              <a:satMod val="30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1" indent="-285750">
              <a:buClr>
                <a:srgbClr val="33CC33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журналы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5009" y="5464127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ambria" panose="02040503050406030204" pitchFamily="18" charset="0"/>
              </a:rPr>
              <a:t>М</a:t>
            </a:r>
            <a:r>
              <a:rPr lang="ru-RU" i="1" dirty="0" smtClean="0">
                <a:latin typeface="Cambria" panose="02040503050406030204" pitchFamily="18" charset="0"/>
              </a:rPr>
              <a:t>атериалы </a:t>
            </a:r>
            <a:r>
              <a:rPr lang="ru-RU" i="1" dirty="0">
                <a:latin typeface="Cambria" panose="02040503050406030204" pitchFamily="18" charset="0"/>
              </a:rPr>
              <a:t>должны быть на языке проводимого экзамена, должны быть взяты из школьной </a:t>
            </a:r>
            <a:r>
              <a:rPr lang="ru-RU" i="1" dirty="0" smtClean="0">
                <a:latin typeface="Cambria" panose="02040503050406030204" pitchFamily="18" charset="0"/>
              </a:rPr>
              <a:t>библиотеки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9686" y="6137558"/>
            <a:ext cx="8630342" cy="5318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Приносить участниками собственные материалы категорически запрещается</a:t>
            </a:r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2635" y="1916832"/>
            <a:ext cx="8645175" cy="576064"/>
          </a:xfrm>
          <a:prstGeom prst="rect">
            <a:avLst/>
          </a:prstGeom>
          <a:solidFill>
            <a:schemeClr val="accent1">
              <a:tint val="50000"/>
              <a:satMod val="30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1" indent="-285750">
              <a:buClr>
                <a:srgbClr val="33CC33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инструкции для участников ЕГЭ по использованию ПО сдачи устного экзамена по иностранным языкам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0563" y="3172557"/>
            <a:ext cx="8625406" cy="576000"/>
          </a:xfrm>
          <a:prstGeom prst="rect">
            <a:avLst/>
          </a:prstGeom>
          <a:solidFill>
            <a:schemeClr val="accent1">
              <a:tint val="50000"/>
              <a:satMod val="30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1" indent="-285750">
              <a:buClr>
                <a:srgbClr val="33CC33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материалы, которые могут использовать участники ЕГЭ в период ожидания своей очереди: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Проведение ЕГЭ по иностранным языкам.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Раздел «Говорение»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0563" y="2543730"/>
            <a:ext cx="8625406" cy="576000"/>
          </a:xfrm>
          <a:prstGeom prst="rect">
            <a:avLst/>
          </a:prstGeom>
          <a:solidFill>
            <a:schemeClr val="accent1">
              <a:tint val="50000"/>
              <a:satMod val="30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1" indent="-285750">
              <a:buClr>
                <a:srgbClr val="33CC33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ВДП для бланков регистрации, имеющих полиграфические дефекты или испорченные участниками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1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83495" y="3176658"/>
            <a:ext cx="2750368" cy="792088"/>
          </a:xfrm>
          <a:prstGeom prst="round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Не позднее 9.45 по местному времени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79945" y="3097830"/>
            <a:ext cx="5243684" cy="19899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33CC33"/>
              </a:buClr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Руководитель ППЭ выдает организаторам в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аудитории проведения сейф-пакеты с двумя электронными носителями, ВДП для упаковки бланков регистрации участников ЕГЭ и испорченных бланков регистрации, конверты для упаковки использованных электронных носителей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58679" y="5384374"/>
            <a:ext cx="7111110" cy="14736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33CC33"/>
              </a:buClr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После получения информации о завершении печати во всех аудиториях подготовки и расшифровки КИМ во всех аудиториях проведения  передать статус об успешном начале экзаменов в систему мониторинга готовности ППЭ с помощью станции авторизации в Штабе ППЭ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4099" name="Picture 3" descr="C:\Users\Тофан_О\Desktop\картинки для презентации\Основные неисправности компьютер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18976"/>
            <a:ext cx="1702312" cy="170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83495" y="1388764"/>
            <a:ext cx="2750368" cy="792088"/>
          </a:xfrm>
          <a:prstGeom prst="round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Не менее чем за час до экзамена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88296" y="1340768"/>
            <a:ext cx="5243684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33CC33"/>
              </a:buClr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Руководитель ППЭ выдает организаторам в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аудитории проведения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коды активации экзамена и инструкции для участников ЕГЭ по использованию ПО сдачи устного экзамена по иностранным языкам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Проведение ЕГЭ по иностранным языкам.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Раздел «Говорение»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9967" y="1556792"/>
            <a:ext cx="8253302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anose="02040503050406030204" pitchFamily="18" charset="0"/>
              </a:rPr>
              <a:t>9.55 – первая часть инструктажа организаторами в аудитории подготовки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39952" y="2348880"/>
            <a:ext cx="4680521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получить из аудиторий проведения </a:t>
            </a:r>
            <a:r>
              <a:rPr lang="ru-RU" dirty="0" smtClean="0">
                <a:latin typeface="Cambria" panose="02040503050406030204" pitchFamily="18" charset="0"/>
              </a:rPr>
              <a:t>электронные носители с бланками регистрации в сейф-пакете, в котором были доставлены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1365" y="4486409"/>
            <a:ext cx="8370505" cy="5987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провести инструктаж участников ЕГЭ по </a:t>
            </a:r>
            <a:r>
              <a:rPr lang="ru-RU" dirty="0" smtClean="0">
                <a:latin typeface="Cambria" panose="02040503050406030204" pitchFamily="18" charset="0"/>
              </a:rPr>
              <a:t>заполнению </a:t>
            </a:r>
            <a:r>
              <a:rPr lang="ru-RU" dirty="0">
                <a:latin typeface="Cambria" panose="02040503050406030204" pitchFamily="18" charset="0"/>
              </a:rPr>
              <a:t>бланков </a:t>
            </a:r>
            <a:r>
              <a:rPr lang="ru-RU" dirty="0" smtClean="0">
                <a:latin typeface="Cambria" panose="02040503050406030204" pitchFamily="18" charset="0"/>
              </a:rPr>
              <a:t>регистрации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9968" y="5872477"/>
            <a:ext cx="8370505" cy="6506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провести контроль заполнения бланков регистрации устного </a:t>
            </a:r>
            <a:r>
              <a:rPr lang="ru-RU" dirty="0" smtClean="0">
                <a:latin typeface="Cambria" panose="02040503050406030204" pitchFamily="18" charset="0"/>
              </a:rPr>
              <a:t>экзамена участниками ЕГЭ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49967" y="2348880"/>
            <a:ext cx="3689985" cy="93610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В аудитории </a:t>
            </a:r>
            <a:b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подготовки: 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5786" y="5154914"/>
            <a:ext cx="8370505" cy="6506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раздать в произвольном порядке участникам ЕГЭ </a:t>
            </a:r>
            <a:r>
              <a:rPr lang="ru-RU" dirty="0" smtClean="0">
                <a:latin typeface="Cambria" panose="02040503050406030204" pitchFamily="18" charset="0"/>
              </a:rPr>
              <a:t>бланки </a:t>
            </a:r>
            <a:r>
              <a:rPr lang="ru-RU" dirty="0">
                <a:latin typeface="Cambria" panose="02040503050406030204" pitchFamily="18" charset="0"/>
              </a:rPr>
              <a:t>регистрации устного </a:t>
            </a:r>
            <a:r>
              <a:rPr lang="ru-RU" dirty="0" smtClean="0">
                <a:latin typeface="Cambria" panose="02040503050406030204" pitchFamily="18" charset="0"/>
              </a:rPr>
              <a:t>экзамена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49962" y="2348880"/>
            <a:ext cx="1961799" cy="936103"/>
          </a:xfrm>
          <a:prstGeom prst="round2Diag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Не ранее 10.00 местного времени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0978" y="3493879"/>
            <a:ext cx="8370505" cy="8712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Извлечь из сейф-пакета электронный носитель с ЭМ, произвести печать бланков регистрации</a:t>
            </a:r>
            <a:endParaRPr lang="ru-RU" dirty="0">
              <a:latin typeface="Cambria" panose="020405030504060302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Проведение ЕГЭ по иностранным языкам.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Раздел «Говорение». В аудитории подготовки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6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09681" y="2420887"/>
            <a:ext cx="8253307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i="1" dirty="0">
                <a:latin typeface="Cambria" panose="02040503050406030204" pitchFamily="18" charset="0"/>
              </a:rPr>
              <a:t>н</a:t>
            </a:r>
            <a:r>
              <a:rPr lang="ru-RU" i="1" dirty="0" smtClean="0">
                <a:latin typeface="Cambria" panose="02040503050406030204" pitchFamily="18" charset="0"/>
              </a:rPr>
              <a:t>ачало </a:t>
            </a:r>
            <a:r>
              <a:rPr lang="ru-RU" i="1" dirty="0">
                <a:latin typeface="Cambria" panose="02040503050406030204" pitchFamily="18" charset="0"/>
              </a:rPr>
              <a:t>экзамена в аудитории подготовки считается с момента завершения инструктажа и заполнения бланков, окончанием экзамена считает момент, когда аудиторию покинул последний </a:t>
            </a:r>
            <a:r>
              <a:rPr lang="ru-RU" i="1" dirty="0" smtClean="0">
                <a:latin typeface="Cambria" panose="02040503050406030204" pitchFamily="18" charset="0"/>
              </a:rPr>
              <a:t>участник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9681" y="4365103"/>
            <a:ext cx="8370505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Организатор сообщает </a:t>
            </a:r>
            <a:r>
              <a:rPr lang="ru-RU" dirty="0">
                <a:latin typeface="Cambria" panose="02040503050406030204" pitchFamily="18" charset="0"/>
              </a:rPr>
              <a:t>организатору вне аудитории об окончании заполнения бланков регистрации устного экзамена участниками </a:t>
            </a:r>
            <a:r>
              <a:rPr lang="ru-RU" dirty="0" smtClean="0">
                <a:latin typeface="Cambria" panose="02040503050406030204" pitchFamily="18" charset="0"/>
              </a:rPr>
              <a:t>ЕГЭ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09686" y="1700808"/>
            <a:ext cx="8253302" cy="50405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В аудитории подготовки: 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Проведение ЕГЭ по иностранным языкам.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Раздел «Говорение». В аудитории подготовки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13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308102" y="1052736"/>
            <a:ext cx="5527040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извлечь из сейф-пакета  электронные носители с КИМ, не нарушая целостности упаковки электронных носителей с бланками регистрации, и установить в </a:t>
            </a:r>
            <a:r>
              <a:rPr lang="en-US" dirty="0" smtClean="0">
                <a:latin typeface="Cambria" panose="02040503050406030204" pitchFamily="18" charset="0"/>
              </a:rPr>
              <a:t>CD (DVD)-</a:t>
            </a:r>
            <a:r>
              <a:rPr lang="ru-RU" dirty="0" smtClean="0">
                <a:latin typeface="Cambria" panose="02040503050406030204" pitchFamily="18" charset="0"/>
              </a:rPr>
              <a:t>привод на каждой станции записи устных ответов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08102" y="2492895"/>
            <a:ext cx="552703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передать </a:t>
            </a:r>
            <a:r>
              <a:rPr lang="ru-RU" dirty="0" smtClean="0">
                <a:latin typeface="Cambria" panose="02040503050406030204" pitchFamily="18" charset="0"/>
              </a:rPr>
              <a:t>электронные носители </a:t>
            </a:r>
            <a:r>
              <a:rPr lang="ru-RU" dirty="0">
                <a:latin typeface="Cambria" panose="02040503050406030204" pitchFamily="18" charset="0"/>
              </a:rPr>
              <a:t>с бланками регистрации в аудиторию </a:t>
            </a:r>
            <a:r>
              <a:rPr lang="ru-RU" dirty="0" smtClean="0">
                <a:latin typeface="Cambria" panose="02040503050406030204" pitchFamily="18" charset="0"/>
              </a:rPr>
              <a:t>подготовки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6188" y="3068959"/>
            <a:ext cx="8556006" cy="5760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Cambria" panose="02040503050406030204" pitchFamily="18" charset="0"/>
              </a:rPr>
              <a:t>запустить процедуру расшифровки КИМ на </a:t>
            </a:r>
            <a:r>
              <a:rPr lang="ru-RU" dirty="0" smtClean="0">
                <a:latin typeface="Cambria" panose="02040503050406030204" pitchFamily="18" charset="0"/>
              </a:rPr>
              <a:t>каждой станции записи устных ответов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9170" y="4509119"/>
            <a:ext cx="8555972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Cambria" panose="02040503050406030204" pitchFamily="18" charset="0"/>
              </a:rPr>
              <a:t>после входа в аудиторию группы участников ЕГЭ каждой очереди распределить по рабочим местам в аудитории, распределение выполняется произвольным образом с учётом </a:t>
            </a:r>
            <a:r>
              <a:rPr lang="ru-RU" dirty="0" smtClean="0">
                <a:latin typeface="Cambria" panose="02040503050406030204" pitchFamily="18" charset="0"/>
              </a:rPr>
              <a:t>предмета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66188" y="1556792"/>
            <a:ext cx="3041913" cy="151216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В аудитории </a:t>
            </a:r>
            <a:b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проведения: 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79169" y="1556792"/>
            <a:ext cx="1444756" cy="1512168"/>
          </a:xfrm>
          <a:prstGeom prst="round2Diag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Не ранее 10:00 по местному времени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9170" y="3650092"/>
            <a:ext cx="8542990" cy="8590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Cambria" panose="02040503050406030204" pitchFamily="18" charset="0"/>
              </a:rPr>
              <a:t>после </a:t>
            </a:r>
            <a:r>
              <a:rPr lang="ru-RU" dirty="0" smtClean="0">
                <a:latin typeface="Cambria" panose="02040503050406030204" pitchFamily="18" charset="0"/>
              </a:rPr>
              <a:t>завершения расшифровки КИМ </a:t>
            </a:r>
            <a:r>
              <a:rPr lang="ru-RU" dirty="0">
                <a:latin typeface="Cambria" panose="02040503050406030204" pitchFamily="18" charset="0"/>
              </a:rPr>
              <a:t>на каждой станции записи устных ответов </a:t>
            </a:r>
            <a:r>
              <a:rPr lang="ru-RU" dirty="0" smtClean="0">
                <a:latin typeface="Cambria" panose="02040503050406030204" pitchFamily="18" charset="0"/>
              </a:rPr>
              <a:t>в аудитории сообщить организатору вне аудитории информацию об успешной расшифровке КИМ и возможности начала экзамена в аудитории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9170" y="5373215"/>
            <a:ext cx="8555972" cy="5844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Cambria" panose="02040503050406030204" pitchFamily="18" charset="0"/>
              </a:rPr>
              <a:t>Для каждой новой группы участников ЕГЭ провести краткий инструктаж по процедуре сдачи экзамена</a:t>
            </a:r>
            <a:endParaRPr lang="ru-RU" dirty="0">
              <a:latin typeface="Cambria" panose="020405030504060302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Проведение ЕГЭ по иностранным языкам.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Раздел «Говорение». В аудитории проведения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8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44469" y="2264358"/>
            <a:ext cx="8253308" cy="12961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i="1" dirty="0">
                <a:latin typeface="Cambria" panose="02040503050406030204" pitchFamily="18" charset="0"/>
              </a:rPr>
              <a:t>н</a:t>
            </a:r>
            <a:r>
              <a:rPr lang="ru-RU" i="1" dirty="0" smtClean="0">
                <a:latin typeface="Cambria" panose="02040503050406030204" pitchFamily="18" charset="0"/>
              </a:rPr>
              <a:t>ачало </a:t>
            </a:r>
            <a:r>
              <a:rPr lang="ru-RU" i="1" dirty="0">
                <a:latin typeface="Cambria" panose="02040503050406030204" pitchFamily="18" charset="0"/>
              </a:rPr>
              <a:t>экзамена в аудитории проведения считается с момента завершения краткого инструктажа первой группы участников ЕГЭ, окончанием экзамена считается момент, когда аудиторию покинул последний участник </a:t>
            </a:r>
            <a:r>
              <a:rPr lang="ru-RU" i="1" dirty="0" smtClean="0">
                <a:latin typeface="Cambria" panose="02040503050406030204" pitchFamily="18" charset="0"/>
              </a:rPr>
              <a:t>ЕГЭ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4469" y="3560501"/>
            <a:ext cx="8253307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сверить </a:t>
            </a:r>
            <a:r>
              <a:rPr lang="ru-RU" dirty="0">
                <a:latin typeface="Cambria" panose="02040503050406030204" pitchFamily="18" charset="0"/>
              </a:rPr>
              <a:t>персональные данные участника ЕГЭ, указанные в регистрационном бланке устного экзамена, с предъявленным документом, удостоверяющим </a:t>
            </a:r>
            <a:r>
              <a:rPr lang="ru-RU" dirty="0" smtClean="0">
                <a:latin typeface="Cambria" panose="02040503050406030204" pitchFamily="18" charset="0"/>
              </a:rPr>
              <a:t>личность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49972" y="1760302"/>
            <a:ext cx="8253302" cy="50405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В аудитории проведения: 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4468" y="4500037"/>
            <a:ext cx="8253307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сверить номер бланка регистрации устного экзамена, введенный участником ЕГЭ в ПО и на бумажном бланке регистрации устного </a:t>
            </a:r>
            <a:r>
              <a:rPr lang="ru-RU" dirty="0" smtClean="0">
                <a:latin typeface="Cambria" panose="02040503050406030204" pitchFamily="18" charset="0"/>
              </a:rPr>
              <a:t>экзамена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9972" y="5436141"/>
            <a:ext cx="8253307" cy="5726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проверить внесение в регистрационный бланк номера </a:t>
            </a:r>
            <a:r>
              <a:rPr lang="ru-RU" dirty="0" smtClean="0">
                <a:latin typeface="Cambria" panose="02040503050406030204" pitchFamily="18" charset="0"/>
              </a:rPr>
              <a:t>аудитории проведения </a:t>
            </a:r>
            <a:endParaRPr lang="ru-RU" dirty="0">
              <a:latin typeface="Cambria" panose="020405030504060302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Проведение ЕГЭ по иностранным языкам.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Раздел «Говорение». В аудитории проведения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4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44464" y="2348881"/>
            <a:ext cx="8253307" cy="10081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инициировать начало выполнения экзаменационной работы (ввести код активации экзамена, предварительно выданный </a:t>
            </a:r>
            <a:r>
              <a:rPr lang="ru-RU" dirty="0" smtClean="0">
                <a:latin typeface="Cambria" panose="02040503050406030204" pitchFamily="18" charset="0"/>
              </a:rPr>
              <a:t>руководителем ППЭ);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4464" y="3356992"/>
            <a:ext cx="8253307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проводить контроль выполнения экзаменационной работы участниками ЕГЭ; 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49967" y="1844825"/>
            <a:ext cx="8253302" cy="50405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В аудитории проведения: 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9967" y="4081331"/>
            <a:ext cx="8253307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завершить в ПО Станция записи ответов выполнение экзаменационной работы участником (инициировать сдачу экзамена следующим участником ЕГЭ);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9967" y="5017435"/>
            <a:ext cx="8253307" cy="97128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после завершения выполнения экзаменационной работы группой участников ЕГЭ на всех рабочих местах в аудитории сообщить об этом организатору вне аудитории, ожидающему у данной аудитории.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Проведение ЕГЭ по иностранным языкам.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Раздел «Говорение». В аудитории проведения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4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9967" y="1556792"/>
            <a:ext cx="8253302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anose="02040503050406030204" pitchFamily="18" charset="0"/>
              </a:rPr>
              <a:t>В случае возникновения технических сбоев в работе Станции записи ответов необходимо: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4464" y="2348879"/>
            <a:ext cx="5207656" cy="6480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</a:t>
            </a:r>
            <a:r>
              <a:rPr lang="ru-RU" dirty="0" smtClean="0">
                <a:latin typeface="Cambria" panose="02040503050406030204" pitchFamily="18" charset="0"/>
              </a:rPr>
              <a:t>ригласить в аудиторию технического специалиста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4464" y="3140968"/>
            <a:ext cx="2327336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‽ если неисправности устранены, то сдача экзамена продолжается на этой рабочей Станции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7824" y="3140968"/>
            <a:ext cx="2664296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‽ если неисправности не могут быть устранены, то устанавливается резервная рабочая Станция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68144" y="2348880"/>
            <a:ext cx="2835124" cy="30963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‽ если неисправности не могут быть устранены и нет резервной рабочей Станции, то участники направляются для сдачи экзамена на имеющиеся рабочие Станции в этой аудитории в порядке общей очереди</a:t>
            </a:r>
            <a:endParaRPr lang="ru-RU" dirty="0">
              <a:latin typeface="Cambria" panose="020405030504060302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Проведение ЕГЭ по иностранным языкам.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Раздел «Говорение». В аудитории проведения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13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9967" y="1556792"/>
            <a:ext cx="8253302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anose="02040503050406030204" pitchFamily="18" charset="0"/>
              </a:rPr>
              <a:t>В случае возникновения технических сбоев в работе Станции записи ответов необходимо: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9968" y="2438535"/>
            <a:ext cx="8253301" cy="1296144"/>
          </a:xfrm>
          <a:prstGeom prst="round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‽ если из строя вышла </a:t>
            </a:r>
            <a:r>
              <a:rPr lang="ru-RU" b="1" dirty="0" smtClean="0">
                <a:latin typeface="Cambria" panose="02040503050406030204" pitchFamily="18" charset="0"/>
              </a:rPr>
              <a:t>единственная рабочая </a:t>
            </a:r>
            <a:r>
              <a:rPr lang="ru-RU" dirty="0" smtClean="0">
                <a:latin typeface="Cambria" panose="02040503050406030204" pitchFamily="18" charset="0"/>
              </a:rPr>
              <a:t>Станция и нет возможности её замена, то принимается, что </a:t>
            </a:r>
            <a:r>
              <a:rPr lang="ru-RU" b="1" dirty="0" smtClean="0">
                <a:latin typeface="Cambria" panose="02040503050406030204" pitchFamily="18" charset="0"/>
              </a:rPr>
              <a:t>участник не закончил </a:t>
            </a:r>
            <a:r>
              <a:rPr lang="ru-RU" dirty="0" smtClean="0">
                <a:latin typeface="Cambria" panose="02040503050406030204" pitchFamily="18" charset="0"/>
              </a:rPr>
              <a:t>экзамен по объективным причинам (оформляется акт форма ППЭ-22) и </a:t>
            </a:r>
            <a:r>
              <a:rPr lang="ru-RU" b="1" dirty="0" smtClean="0">
                <a:latin typeface="Cambria" panose="02040503050406030204" pitchFamily="18" charset="0"/>
              </a:rPr>
              <a:t>направляются на пересдачу </a:t>
            </a:r>
            <a:r>
              <a:rPr lang="ru-RU" dirty="0" smtClean="0">
                <a:latin typeface="Cambria" panose="02040503050406030204" pitchFamily="18" charset="0"/>
              </a:rPr>
              <a:t>ЕГЭ в резервный день по решению председателя ГЭК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87824" y="4005064"/>
            <a:ext cx="5211388" cy="79208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Направлять участников ЕГЭ в другую аудиторию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категорически запрещено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C:\Users\Тофан_О\Desktop\картинки для презентации\d03cca48b7f47cfd6c32942dbe8b47b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1801658" cy="240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Проведение ЕГЭ по иностранным языкам.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Раздел «Говорение». В аудитории проведения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9967" y="1556792"/>
            <a:ext cx="825330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anose="02040503050406030204" pitchFamily="18" charset="0"/>
              </a:rPr>
              <a:t>Выполнение экзаменационной работы в случае выхода из строя рабочей Станции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59832" y="2348880"/>
            <a:ext cx="5688632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участник не перешел к просмотру заданий КИМ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5652120" y="2780928"/>
            <a:ext cx="432048" cy="25202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23528" y="2336304"/>
            <a:ext cx="2592288" cy="1956792"/>
          </a:xfrm>
          <a:prstGeom prst="round2Diag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если неисправность рабочей Станции возникла до начала выполнения экзаменационной работы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59832" y="3032956"/>
            <a:ext cx="5688632" cy="12601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в случае устранения неисправности участник с </a:t>
            </a:r>
            <a:r>
              <a:rPr lang="ru-RU" b="1" dirty="0" smtClean="0">
                <a:latin typeface="Cambria" panose="02040503050406030204" pitchFamily="18" charset="0"/>
              </a:rPr>
              <a:t>тем же бланком регистрации устного экзамена </a:t>
            </a:r>
            <a:r>
              <a:rPr lang="ru-RU" dirty="0" smtClean="0">
                <a:latin typeface="Cambria" panose="02040503050406030204" pitchFamily="18" charset="0"/>
              </a:rPr>
              <a:t>может продолжить выполнение экзаменационной работы на этой же Станции</a:t>
            </a:r>
            <a:endParaRPr lang="ru-RU" b="1" dirty="0" smtClean="0">
              <a:latin typeface="Cambria" panose="0204050305040603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23828" y="4545124"/>
            <a:ext cx="5688632" cy="12601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если неисправность не устранена, то на другой рабочей Станции (при этом вернуться в свою аудиторию подготовки и пройти в аудиторию проведения со следующей группой)</a:t>
            </a:r>
            <a:endParaRPr lang="ru-RU" b="1" dirty="0" smtClean="0">
              <a:latin typeface="Cambria" panose="020405030504060302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652729" y="4293096"/>
            <a:ext cx="432048" cy="25202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Тофан_О\Desktop\картинки для презентации\depositphotos_69187337-3d-man-working-on-computer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72" y="4383411"/>
            <a:ext cx="21590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Проведение ЕГЭ по иностранным языкам.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Раздел «Говорение». В аудитории проведения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64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733" y="2456278"/>
            <a:ext cx="1323105" cy="1363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6626"/>
          </a:xfrm>
        </p:spPr>
        <p:txBody>
          <a:bodyPr>
            <a:normAutofit/>
          </a:bodyPr>
          <a:lstStyle/>
          <a:p>
            <a:pPr marL="46651" indent="263439" algn="just">
              <a:buNone/>
            </a:pPr>
            <a:r>
              <a:rPr lang="ru-RU" sz="1600" dirty="0" smtClean="0"/>
              <a:t>Не позднее чем </a:t>
            </a:r>
            <a:r>
              <a:rPr lang="ru-RU" sz="1600" b="1" dirty="0" smtClean="0"/>
              <a:t>за 5 календарных </a:t>
            </a:r>
            <a:r>
              <a:rPr lang="ru-RU" sz="1600" b="1" dirty="0"/>
              <a:t>дней </a:t>
            </a:r>
            <a:r>
              <a:rPr lang="ru-RU" sz="1600" dirty="0"/>
              <a:t>до </a:t>
            </a:r>
            <a:r>
              <a:rPr lang="ru-RU" sz="1600" dirty="0" smtClean="0"/>
              <a:t>проведения экзамена, до контроля технической готовности технический </a:t>
            </a:r>
            <a:r>
              <a:rPr lang="ru-RU" sz="1600" dirty="0"/>
              <a:t>специалист должен провести </a:t>
            </a:r>
            <a:r>
              <a:rPr lang="ru-RU" sz="1600" b="1" dirty="0" smtClean="0"/>
              <a:t>организационно-технологические мероприятия по подготовке ППЭ.</a:t>
            </a:r>
            <a:endParaRPr lang="ru-RU" sz="1600" b="1" dirty="0"/>
          </a:p>
          <a:p>
            <a:pPr marL="46651" indent="263439" algn="just">
              <a:buNone/>
            </a:pP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09077" y="2403774"/>
            <a:ext cx="3247015" cy="1607474"/>
          </a:xfrm>
          <a:prstGeom prst="rect">
            <a:avLst/>
          </a:prstGeom>
          <a:ln>
            <a:noFill/>
          </a:ln>
        </p:spPr>
        <p:txBody>
          <a:bodyPr wrap="square" lIns="52688" tIns="26344" rIns="52688" bIns="26344">
            <a:spAutoFit/>
          </a:bodyPr>
          <a:lstStyle/>
          <a:p>
            <a:pPr defTabSz="984250">
              <a:lnSpc>
                <a:spcPct val="150000"/>
              </a:lnSpc>
              <a:spcAft>
                <a:spcPts val="346"/>
              </a:spcAft>
            </a:pPr>
            <a:r>
              <a:rPr lang="ru-RU" sz="1600" b="1" dirty="0"/>
              <a:t>Рабочая станция (компьютер)</a:t>
            </a:r>
          </a:p>
          <a:p>
            <a:pPr defTabSz="984250">
              <a:lnSpc>
                <a:spcPct val="150000"/>
              </a:lnSpc>
              <a:spcAft>
                <a:spcPts val="346"/>
              </a:spcAft>
            </a:pPr>
            <a:r>
              <a:rPr lang="ru-RU" sz="1600" b="1" dirty="0" smtClean="0"/>
              <a:t>Станция </a:t>
            </a:r>
            <a:r>
              <a:rPr lang="ru-RU" sz="1600" b="1" dirty="0"/>
              <a:t>Печати КИМ (специализированное ПО)</a:t>
            </a:r>
          </a:p>
          <a:p>
            <a:pPr defTabSz="984250">
              <a:lnSpc>
                <a:spcPct val="150000"/>
              </a:lnSpc>
              <a:spcAft>
                <a:spcPts val="346"/>
              </a:spcAft>
            </a:pPr>
            <a:r>
              <a:rPr lang="ru-RU" sz="1600" b="1" dirty="0"/>
              <a:t>Локальный лазерный принтер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467" y="2500368"/>
            <a:ext cx="203262" cy="2093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1995" y="3778782"/>
            <a:ext cx="3810005" cy="2215333"/>
          </a:xfrm>
          <a:prstGeom prst="rect">
            <a:avLst/>
          </a:prstGeom>
          <a:noFill/>
        </p:spPr>
        <p:txBody>
          <a:bodyPr wrap="square" lIns="52688" tIns="26344" rIns="52688" bIns="26344" rtlCol="0">
            <a:spAutoFit/>
          </a:bodyPr>
          <a:lstStyle/>
          <a:p>
            <a:pPr defTabSz="984250">
              <a:spcAft>
                <a:spcPts val="346"/>
              </a:spcAft>
            </a:pPr>
            <a:r>
              <a:rPr lang="ru-RU" sz="1600" b="1" dirty="0"/>
              <a:t>Технический специалист:</a:t>
            </a:r>
          </a:p>
          <a:p>
            <a:pPr defTabSz="984250">
              <a:spcAft>
                <a:spcPts val="346"/>
              </a:spcAft>
            </a:pPr>
            <a:r>
              <a:rPr lang="ru-RU" sz="1600" b="1" dirty="0" smtClean="0"/>
              <a:t>Устанавливает </a:t>
            </a:r>
            <a:r>
              <a:rPr lang="ru-RU" sz="1600" b="1" dirty="0"/>
              <a:t>рабочую станцию</a:t>
            </a:r>
          </a:p>
          <a:p>
            <a:pPr defTabSz="984250">
              <a:spcAft>
                <a:spcPts val="346"/>
              </a:spcAft>
            </a:pPr>
            <a:r>
              <a:rPr lang="ru-RU" sz="1600" b="1" dirty="0"/>
              <a:t>Станцию печати КИМ</a:t>
            </a:r>
          </a:p>
          <a:p>
            <a:pPr defTabSz="984250">
              <a:spcAft>
                <a:spcPts val="346"/>
              </a:spcAft>
            </a:pPr>
            <a:r>
              <a:rPr lang="ru-RU" sz="1600" b="1" dirty="0"/>
              <a:t>Проверяет работоспособность </a:t>
            </a:r>
            <a:r>
              <a:rPr lang="en-US" sz="1600" b="1" dirty="0" smtClean="0"/>
              <a:t>CD (DVD)-ROM</a:t>
            </a:r>
            <a:endParaRPr lang="en-US" sz="1600" b="1" dirty="0"/>
          </a:p>
          <a:p>
            <a:pPr defTabSz="984250">
              <a:spcAft>
                <a:spcPts val="346"/>
              </a:spcAft>
            </a:pPr>
            <a:r>
              <a:rPr lang="ru-RU" sz="1600" b="1" dirty="0"/>
              <a:t>Подключает к рабочей станции локальный рабочий принтер </a:t>
            </a:r>
          </a:p>
          <a:p>
            <a:pPr defTabSz="984250">
              <a:spcAft>
                <a:spcPts val="346"/>
              </a:spcAft>
            </a:pPr>
            <a:r>
              <a:rPr lang="ru-RU" sz="1600" b="1" dirty="0"/>
              <a:t>Подготавливает резервный </a:t>
            </a:r>
            <a:r>
              <a:rPr lang="ru-RU" sz="1600" b="1" dirty="0" smtClean="0"/>
              <a:t>картридж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734" y="2968839"/>
            <a:ext cx="203262" cy="2093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467" y="3735921"/>
            <a:ext cx="203262" cy="20939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41" y="4114651"/>
            <a:ext cx="203262" cy="2093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41" y="4391719"/>
            <a:ext cx="203262" cy="2093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74" y="4685394"/>
            <a:ext cx="203262" cy="2093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41" y="5271351"/>
            <a:ext cx="203262" cy="20939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67" y="5674935"/>
            <a:ext cx="203262" cy="209399"/>
          </a:xfrm>
          <a:prstGeom prst="rect">
            <a:avLst/>
          </a:prstGeom>
        </p:spPr>
      </p:pic>
      <p:pic>
        <p:nvPicPr>
          <p:cNvPr id="28" name="Picture 8" descr="http://www.techweek.ru/wp-content/uploads/2011/01/strprin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235" y="2709767"/>
            <a:ext cx="1199963" cy="995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9" name="Рисунок 2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580" y="4114651"/>
            <a:ext cx="2798477" cy="1560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Техническая подготовка аудитории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для печати КИМ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5324" y="5994115"/>
            <a:ext cx="8640960" cy="863885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На каждой станции печати ЭМ в каждой аудитории и резервных станциях печати внести и проверить настройки экзамена по соответствующему предмету </a:t>
            </a:r>
            <a:r>
              <a:rPr lang="ru-RU" sz="1600" b="1" dirty="0" smtClean="0">
                <a:solidFill>
                  <a:srgbClr val="FF0000"/>
                </a:solidFill>
              </a:rPr>
              <a:t>(код региона, код ППЭ, код аудитории, номер станции печати, уникальный для ППЭ, учебный предмет)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247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9967" y="1556792"/>
            <a:ext cx="825330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anose="02040503050406030204" pitchFamily="18" charset="0"/>
              </a:rPr>
              <a:t>Выполнение экзаменационной работы в случае выхода из строя  рабочей Станции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59832" y="2348880"/>
            <a:ext cx="5688632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участник перешел к просмотру заданий КИМ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5652120" y="2780928"/>
            <a:ext cx="432048" cy="25202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23528" y="2336304"/>
            <a:ext cx="2592288" cy="1956792"/>
          </a:xfrm>
          <a:prstGeom prst="round2Diag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если неисправность рабочей Станции возникла </a:t>
            </a:r>
            <a:r>
              <a:rPr lang="ru-RU" dirty="0" smtClean="0">
                <a:latin typeface="Cambria" panose="02040503050406030204" pitchFamily="18" charset="0"/>
              </a:rPr>
              <a:t>после начала выполнения </a:t>
            </a:r>
            <a:r>
              <a:rPr lang="ru-RU" dirty="0">
                <a:latin typeface="Cambria" panose="02040503050406030204" pitchFamily="18" charset="0"/>
              </a:rPr>
              <a:t>экзаменационной работы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59832" y="3032956"/>
            <a:ext cx="5688632" cy="12601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</a:t>
            </a:r>
            <a:r>
              <a:rPr lang="ru-RU" dirty="0" smtClean="0">
                <a:latin typeface="Cambria" panose="02040503050406030204" pitchFamily="18" charset="0"/>
              </a:rPr>
              <a:t>ринимается, что участник ЕГЭ не закончил ЕГЭ по объективным причинам (оформляется акт форма ППЭ-22)</a:t>
            </a:r>
            <a:endParaRPr lang="ru-RU" b="1" dirty="0" smtClean="0">
              <a:latin typeface="Cambria" panose="0204050305040603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23828" y="4545124"/>
            <a:ext cx="5688632" cy="12601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Cambria" panose="02040503050406030204" pitchFamily="18" charset="0"/>
              </a:rPr>
              <a:t>направляется на пересдачу экзамена в резервный день решением председателя ГЭК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5652729" y="4293096"/>
            <a:ext cx="432048" cy="25202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Проведение ЕГЭ по иностранным языкам.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Раздел «Говорение». В аудитории проведения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9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278752" y="1850202"/>
            <a:ext cx="6496991" cy="10081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собрать все </a:t>
            </a:r>
            <a:r>
              <a:rPr lang="ru-RU" dirty="0" smtClean="0">
                <a:latin typeface="Cambria" panose="02040503050406030204" pitchFamily="18" charset="0"/>
              </a:rPr>
              <a:t>бланки регистрации устного экзамена, </a:t>
            </a:r>
            <a:r>
              <a:rPr lang="ru-RU" dirty="0">
                <a:latin typeface="Cambria" panose="02040503050406030204" pitchFamily="18" charset="0"/>
              </a:rPr>
              <a:t>имеющие полиграфические дефекты или испорченные </a:t>
            </a:r>
            <a:r>
              <a:rPr lang="ru-RU" dirty="0" smtClean="0">
                <a:latin typeface="Cambria" panose="02040503050406030204" pitchFamily="18" charset="0"/>
              </a:rPr>
              <a:t>участниками, запечатать в ВДП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05237" y="1850202"/>
            <a:ext cx="1873515" cy="100811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В аудитории подготовки: 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9043" y="5733256"/>
            <a:ext cx="8370505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Передать собранные материалы </a:t>
            </a:r>
            <a:r>
              <a:rPr lang="ru-RU" b="1" dirty="0" smtClean="0">
                <a:latin typeface="Cambria" panose="02040503050406030204" pitchFamily="18" charset="0"/>
              </a:rPr>
              <a:t>руководителю ППЭ.</a:t>
            </a:r>
            <a:endParaRPr lang="ru-RU" b="1" dirty="0">
              <a:latin typeface="Cambria" panose="020405030504060302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Проведение ЕГЭ по иностранным языкам.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Раздел «Говорение». Завершение экзамена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96127" y="2883526"/>
            <a:ext cx="6496991" cy="10081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собрать все </a:t>
            </a:r>
            <a:r>
              <a:rPr lang="ru-RU" dirty="0" smtClean="0">
                <a:latin typeface="Cambria" panose="02040503050406030204" pitchFamily="18" charset="0"/>
              </a:rPr>
              <a:t>бланки регистрации устного экзамена, </a:t>
            </a:r>
            <a:r>
              <a:rPr lang="ru-RU" dirty="0">
                <a:latin typeface="Cambria" panose="02040503050406030204" pitchFamily="18" charset="0"/>
              </a:rPr>
              <a:t>имеющие </a:t>
            </a:r>
            <a:r>
              <a:rPr lang="ru-RU" dirty="0" smtClean="0">
                <a:latin typeface="Cambria" panose="02040503050406030204" pitchFamily="18" charset="0"/>
              </a:rPr>
              <a:t>полиграфические дефекты </a:t>
            </a:r>
            <a:r>
              <a:rPr lang="ru-RU" dirty="0">
                <a:latin typeface="Cambria" panose="02040503050406030204" pitchFamily="18" charset="0"/>
              </a:rPr>
              <a:t>или испорченные </a:t>
            </a:r>
            <a:r>
              <a:rPr lang="ru-RU" dirty="0" smtClean="0">
                <a:latin typeface="Cambria" panose="02040503050406030204" pitchFamily="18" charset="0"/>
              </a:rPr>
              <a:t>участниками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96127" y="3891637"/>
            <a:ext cx="6496991" cy="10081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извлечь электронный носитель с электронными ЭМ из </a:t>
            </a:r>
            <a:r>
              <a:rPr lang="en-US" dirty="0" smtClean="0">
                <a:latin typeface="Cambria" panose="02040503050406030204" pitchFamily="18" charset="0"/>
              </a:rPr>
              <a:t> CD (DVD)</a:t>
            </a:r>
            <a:r>
              <a:rPr lang="ru-RU" dirty="0" smtClean="0">
                <a:latin typeface="Cambria" panose="02040503050406030204" pitchFamily="18" charset="0"/>
              </a:rPr>
              <a:t>-привода и вложить электронный носитель в сейф-пакет, в котором он был доставлен в ППЭ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96127" y="4928533"/>
            <a:ext cx="6496991" cy="5166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подписать протокол печати ЭМ в аудитории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6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292107" y="1700808"/>
            <a:ext cx="6496991" cy="864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вызвать технического специалиста для выгрузки файлов аудиозаписей ответов </a:t>
            </a:r>
            <a:r>
              <a:rPr lang="ru-RU" dirty="0" smtClean="0">
                <a:latin typeface="Cambria" panose="02040503050406030204" pitchFamily="18" charset="0"/>
              </a:rPr>
              <a:t>участников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8593" y="2564903"/>
            <a:ext cx="8370505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провести контроль действий технического специалиста по экспорту аудиозаписей ответов </a:t>
            </a:r>
            <a:r>
              <a:rPr lang="ru-RU" dirty="0" smtClean="0">
                <a:latin typeface="Cambria" panose="02040503050406030204" pitchFamily="18" charset="0"/>
              </a:rPr>
              <a:t>участников ЕГЭ и электронных журналов работы станции записи на </a:t>
            </a:r>
            <a:r>
              <a:rPr lang="ru-RU" dirty="0" err="1" smtClean="0">
                <a:latin typeface="Cambria" panose="02040503050406030204" pitchFamily="18" charset="0"/>
              </a:rPr>
              <a:t>флеш</a:t>
            </a:r>
            <a:r>
              <a:rPr lang="ru-RU" dirty="0" smtClean="0">
                <a:latin typeface="Cambria" panose="02040503050406030204" pitchFamily="18" charset="0"/>
              </a:rPr>
              <a:t>-накопитель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18592" y="1700808"/>
            <a:ext cx="1873515" cy="86409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В аудитории проведения: 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8592" y="3414737"/>
            <a:ext cx="8370505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запечатать бланки регистрации устного экзамена участников ЕГЭ в возвратные доставочные пакеты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6746" y="5529142"/>
            <a:ext cx="8370505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передать руководителю ППЭ </a:t>
            </a:r>
            <a:r>
              <a:rPr lang="ru-RU" dirty="0" smtClean="0">
                <a:latin typeface="Cambria" panose="02040503050406030204" pitchFamily="18" charset="0"/>
              </a:rPr>
              <a:t>собранные материалы, </a:t>
            </a:r>
            <a:r>
              <a:rPr lang="ru-RU" dirty="0">
                <a:latin typeface="Cambria" panose="02040503050406030204" pitchFamily="18" charset="0"/>
              </a:rPr>
              <a:t>в том числе запечатанные регистрационные бланки участников экзамена, </a:t>
            </a:r>
            <a:r>
              <a:rPr lang="ru-RU" dirty="0" smtClean="0">
                <a:latin typeface="Cambria" panose="02040503050406030204" pitchFamily="18" charset="0"/>
              </a:rPr>
              <a:t>электронные носители с КИМ</a:t>
            </a:r>
            <a:endParaRPr lang="ru-RU" dirty="0">
              <a:latin typeface="Cambria" panose="020405030504060302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Проведение ЕГЭ по иностранным языкам.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Раздел «Говорение». Завершение экзамена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05002" y="4139068"/>
            <a:ext cx="8370505" cy="6580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у</a:t>
            </a:r>
            <a:r>
              <a:rPr lang="ru-RU" dirty="0" smtClean="0">
                <a:latin typeface="Cambria" panose="02040503050406030204" pitchFamily="18" charset="0"/>
              </a:rPr>
              <a:t>брать электронные носители в выданные конверты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1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917" y="1564795"/>
            <a:ext cx="1728192" cy="859531"/>
          </a:xfrm>
          <a:prstGeom prst="round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После проведения экзамена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 rot="5400000">
            <a:off x="5228948" y="-564602"/>
            <a:ext cx="708272" cy="66861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получить от всех ответственных организаторов в аудитории проведения и подготовки материалы:</a:t>
            </a:r>
            <a:endParaRPr lang="ru-RU" dirty="0">
              <a:latin typeface="Cambria" panose="020405030504060302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3673" y="3612486"/>
            <a:ext cx="8632476" cy="2275341"/>
            <a:chOff x="245249" y="4387118"/>
            <a:chExt cx="7565326" cy="227534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45249" y="4387118"/>
              <a:ext cx="7564995" cy="252000"/>
            </a:xfrm>
            <a:prstGeom prst="rect">
              <a:avLst/>
            </a:prstGeom>
            <a:solidFill>
              <a:schemeClr val="accent1">
                <a:tint val="50000"/>
                <a:satMod val="300000"/>
              </a:schemeClr>
            </a:soli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1" indent="457200">
                <a:buClr>
                  <a:srgbClr val="00CC00"/>
                </a:buClr>
                <a:buFont typeface="Wingdings" panose="05000000000000000000" pitchFamily="2" charset="2"/>
                <a:buChar char="ü"/>
              </a:pPr>
              <a:r>
                <a:rPr lang="ru-RU" sz="1600" dirty="0" smtClean="0">
                  <a:latin typeface="Cambria" panose="02040503050406030204" pitchFamily="18" charset="0"/>
                </a:rPr>
                <a:t>запечатанные ВДП с бланками регистрации устной части экзамена;</a:t>
              </a:r>
              <a:endParaRPr lang="ru-RU" sz="1600" dirty="0">
                <a:latin typeface="Cambria" panose="02040503050406030204" pitchFamily="18" charset="0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245249" y="4653136"/>
              <a:ext cx="7565326" cy="2009323"/>
              <a:chOff x="245249" y="4653136"/>
              <a:chExt cx="7565326" cy="2009323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245249" y="4653136"/>
                <a:ext cx="7564997" cy="252056"/>
              </a:xfrm>
              <a:prstGeom prst="rect">
                <a:avLst/>
              </a:prstGeom>
              <a:solidFill>
                <a:schemeClr val="accent1">
                  <a:tint val="50000"/>
                  <a:satMod val="300000"/>
                </a:schemeClr>
              </a:solidFill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lvl="1" indent="457200">
                  <a:buClr>
                    <a:srgbClr val="00CC00"/>
                  </a:buClr>
                  <a:buFont typeface="Wingdings" panose="05000000000000000000" pitchFamily="2" charset="2"/>
                  <a:buChar char="ü"/>
                </a:pPr>
                <a:r>
                  <a:rPr lang="ru-RU" sz="1600" dirty="0">
                    <a:latin typeface="Cambria" panose="02040503050406030204" pitchFamily="18" charset="0"/>
                  </a:rPr>
                  <a:t>э</a:t>
                </a:r>
                <a:r>
                  <a:rPr lang="ru-RU" sz="1600" dirty="0" smtClean="0">
                    <a:latin typeface="Cambria" panose="02040503050406030204" pitchFamily="18" charset="0"/>
                  </a:rPr>
                  <a:t>лектронные носители информации с КИМ в конверте;</a:t>
                </a:r>
                <a:endParaRPr lang="ru-RU" sz="16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245250" y="4910286"/>
                <a:ext cx="7564996" cy="252056"/>
              </a:xfrm>
              <a:prstGeom prst="rect">
                <a:avLst/>
              </a:prstGeom>
              <a:solidFill>
                <a:schemeClr val="accent1">
                  <a:tint val="50000"/>
                  <a:satMod val="300000"/>
                </a:schemeClr>
              </a:solidFill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lvl="1" indent="457200">
                  <a:buClr>
                    <a:srgbClr val="00CC00"/>
                  </a:buClr>
                  <a:buFont typeface="Wingdings" panose="05000000000000000000" pitchFamily="2" charset="2"/>
                  <a:buChar char="ü"/>
                </a:pPr>
                <a:r>
                  <a:rPr lang="ru-RU" sz="1600" dirty="0">
                    <a:latin typeface="Cambria" panose="02040503050406030204" pitchFamily="18" charset="0"/>
                  </a:rPr>
                  <a:t>э</a:t>
                </a:r>
                <a:r>
                  <a:rPr lang="ru-RU" sz="1600" dirty="0" smtClean="0">
                    <a:latin typeface="Cambria" panose="02040503050406030204" pitchFamily="18" charset="0"/>
                  </a:rPr>
                  <a:t>лектронные носители с ЭМ, вложенные в тот же сейф-пакет, в котором доставлены</a:t>
                </a:r>
                <a:endParaRPr lang="ru-RU" sz="16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245249" y="5164385"/>
                <a:ext cx="7565324" cy="252056"/>
              </a:xfrm>
              <a:prstGeom prst="rect">
                <a:avLst/>
              </a:prstGeom>
              <a:solidFill>
                <a:schemeClr val="accent1">
                  <a:tint val="50000"/>
                  <a:satMod val="300000"/>
                </a:schemeClr>
              </a:solidFill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lvl="1" indent="457200">
                  <a:buClr>
                    <a:srgbClr val="00CC00"/>
                  </a:buClr>
                  <a:buFont typeface="Wingdings" panose="05000000000000000000" pitchFamily="2" charset="2"/>
                  <a:buChar char="ü"/>
                </a:pPr>
                <a:r>
                  <a:rPr lang="ru-RU" sz="1600" dirty="0">
                    <a:latin typeface="Cambria" panose="02040503050406030204" pitchFamily="18" charset="0"/>
                  </a:rPr>
                  <a:t>з</a:t>
                </a:r>
                <a:r>
                  <a:rPr lang="ru-RU" sz="1600" dirty="0" smtClean="0">
                    <a:latin typeface="Cambria" panose="02040503050406030204" pitchFamily="18" charset="0"/>
                  </a:rPr>
                  <a:t>апечатанные ВДП с испорченными (бракованными) бланками регистрации</a:t>
                </a:r>
                <a:endParaRPr lang="ru-RU" sz="16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245250" y="5424958"/>
                <a:ext cx="7565325" cy="252056"/>
              </a:xfrm>
              <a:prstGeom prst="rect">
                <a:avLst/>
              </a:prstGeom>
              <a:solidFill>
                <a:schemeClr val="accent1">
                  <a:tint val="50000"/>
                  <a:satMod val="300000"/>
                </a:schemeClr>
              </a:solidFill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lvl="1" indent="457200">
                  <a:buClr>
                    <a:srgbClr val="00CC00"/>
                  </a:buClr>
                  <a:buFont typeface="Wingdings" panose="05000000000000000000" pitchFamily="2" charset="2"/>
                  <a:buChar char="ü"/>
                </a:pPr>
                <a:r>
                  <a:rPr lang="ru-RU" sz="1600" dirty="0" smtClean="0">
                    <a:latin typeface="Cambria" panose="02040503050406030204" pitchFamily="18" charset="0"/>
                  </a:rPr>
                  <a:t>форму ППЭ-05-03-У «Протокол проведения ЕГЭ в аудитории проведения»;</a:t>
                </a:r>
                <a:endParaRPr lang="ru-RU" sz="16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245249" y="5906252"/>
                <a:ext cx="7564997" cy="504112"/>
              </a:xfrm>
              <a:prstGeom prst="rect">
                <a:avLst/>
              </a:prstGeom>
              <a:solidFill>
                <a:schemeClr val="accent1">
                  <a:tint val="50000"/>
                  <a:satMod val="300000"/>
                </a:schemeClr>
              </a:solidFill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lvl="1" indent="457200">
                  <a:buClr>
                    <a:srgbClr val="00CC00"/>
                  </a:buClr>
                  <a:buFont typeface="Wingdings" panose="05000000000000000000" pitchFamily="2" charset="2"/>
                  <a:buChar char="ü"/>
                </a:pPr>
                <a:r>
                  <a:rPr lang="ru-RU" sz="1600" dirty="0" smtClean="0">
                    <a:latin typeface="Cambria" panose="02040503050406030204" pitchFamily="18" charset="0"/>
                  </a:rPr>
                  <a:t>форму ППЭ-12-02 «Ведомость коррекции персональных данных участников ГИА в аудитории (при наличии);</a:t>
                </a:r>
                <a:endParaRPr lang="ru-RU" sz="16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245249" y="5672955"/>
                <a:ext cx="7564995" cy="252056"/>
              </a:xfrm>
              <a:prstGeom prst="rect">
                <a:avLst/>
              </a:prstGeom>
              <a:solidFill>
                <a:schemeClr val="accent1">
                  <a:tint val="50000"/>
                  <a:satMod val="300000"/>
                </a:schemeClr>
              </a:solidFill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lvl="1" indent="457200">
                  <a:buClr>
                    <a:srgbClr val="00CC00"/>
                  </a:buClr>
                  <a:buFont typeface="Wingdings" panose="05000000000000000000" pitchFamily="2" charset="2"/>
                  <a:buChar char="ü"/>
                </a:pPr>
                <a:r>
                  <a:rPr lang="ru-RU" sz="1600" dirty="0" smtClean="0">
                    <a:latin typeface="Cambria" panose="02040503050406030204" pitchFamily="18" charset="0"/>
                  </a:rPr>
                  <a:t>форму ППЭ-05-02-У «Протокол проведения ЕГЭ в аудитории подготовки»;</a:t>
                </a:r>
                <a:endParaRPr lang="ru-RU" sz="1600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245249" y="6410403"/>
                <a:ext cx="7565323" cy="252056"/>
              </a:xfrm>
              <a:prstGeom prst="rect">
                <a:avLst/>
              </a:prstGeom>
              <a:solidFill>
                <a:schemeClr val="accent1">
                  <a:tint val="50000"/>
                  <a:satMod val="300000"/>
                </a:schemeClr>
              </a:solidFill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lvl="1" indent="457200">
                  <a:buClr>
                    <a:srgbClr val="00CC00"/>
                  </a:buClr>
                  <a:buFont typeface="Wingdings" panose="05000000000000000000" pitchFamily="2" charset="2"/>
                  <a:buChar char="ü"/>
                </a:pPr>
                <a:r>
                  <a:rPr lang="ru-RU" sz="1600" dirty="0" smtClean="0">
                    <a:latin typeface="Cambria" panose="02040503050406030204" pitchFamily="18" charset="0"/>
                  </a:rPr>
                  <a:t>служебные записки (при наличии).</a:t>
                </a:r>
                <a:endParaRPr lang="ru-RU" sz="1600" dirty="0">
                  <a:latin typeface="Cambria" panose="02040503050406030204" pitchFamily="18" charset="0"/>
                </a:endParaRPr>
              </a:p>
            </p:txBody>
          </p:sp>
        </p:grpSp>
      </p:grpSp>
      <p:cxnSp>
        <p:nvCxnSpPr>
          <p:cNvPr id="25" name="Прямая соединительная линия 24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Проведение ЕГЭ по иностранным языкам.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Раздел «Говорение». Завершение экзамена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40019" y="1556792"/>
            <a:ext cx="668613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Cambria" panose="02040503050406030204" pitchFamily="18" charset="0"/>
              </a:rPr>
              <a:t>Руководитель ППЭ в Штабе ППЭ с включенным видеонаблюдением в присутствии членов ГЭК должен</a:t>
            </a:r>
            <a:r>
              <a:rPr lang="ru-RU" dirty="0">
                <a:latin typeface="Cambria" panose="0204050305040603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8188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90130" y="1417341"/>
            <a:ext cx="1728192" cy="859531"/>
          </a:xfrm>
          <a:prstGeom prst="round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После проведения экзамена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02734" y="1556792"/>
            <a:ext cx="681773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Cambria" panose="02040503050406030204" pitchFamily="18" charset="0"/>
              </a:rPr>
              <a:t>Руководитель ППЭ в Штабе ППЭ с включенным видеонаблюдением в присутствии членов ГЭК должен</a:t>
            </a:r>
            <a:r>
              <a:rPr lang="ru-RU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3761" y="2420888"/>
            <a:ext cx="8643391" cy="9361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получить от технического специалиста </a:t>
            </a:r>
            <a:r>
              <a:rPr lang="ru-RU" dirty="0" err="1" smtClean="0">
                <a:latin typeface="Cambria" panose="02040503050406030204" pitchFamily="18" charset="0"/>
              </a:rPr>
              <a:t>флеш</a:t>
            </a:r>
            <a:r>
              <a:rPr lang="ru-RU" dirty="0" smtClean="0">
                <a:latin typeface="Cambria" panose="02040503050406030204" pitchFamily="18" charset="0"/>
              </a:rPr>
              <a:t>-накопитель с аудиозаписями ответов, сопроводительный бланк к нему и протокол создания аудионосителя ППЭ (протокол остается на хранении в ППЭ)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 rot="5400000">
            <a:off x="1797124" y="1939650"/>
            <a:ext cx="2232248" cy="5498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dirty="0">
                <a:latin typeface="Cambria" panose="02040503050406030204" pitchFamily="18" charset="0"/>
              </a:rPr>
              <a:t>п</a:t>
            </a:r>
            <a:r>
              <a:rPr lang="ru-RU" dirty="0" smtClean="0">
                <a:latin typeface="Cambria" panose="02040503050406030204" pitchFamily="18" charset="0"/>
              </a:rPr>
              <a:t>роконтролировать: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Cambria" panose="02040503050406030204" pitchFamily="18" charset="0"/>
              </a:rPr>
              <a:t> передачу электронных журналов станции записи ответов, сохраненных на </a:t>
            </a:r>
            <a:r>
              <a:rPr lang="ru-RU" dirty="0" err="1" smtClean="0">
                <a:latin typeface="Cambria" panose="02040503050406030204" pitchFamily="18" charset="0"/>
              </a:rPr>
              <a:t>флеш</a:t>
            </a:r>
            <a:r>
              <a:rPr lang="ru-RU" dirty="0" smtClean="0">
                <a:latin typeface="Cambria" panose="02040503050406030204" pitchFamily="18" charset="0"/>
              </a:rPr>
              <a:t>-накопитель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Cambria" panose="02040503050406030204" pitchFamily="18" charset="0"/>
              </a:rPr>
              <a:t>передачу статуса о завершении экзамена в ППЭ в систему мониторинга готовности ППЭ с помощью рабочей станции в Штабе ППЭ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866" y="3681026"/>
            <a:ext cx="1440160" cy="1872208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  <a:softEdge rad="0"/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Проведение ЕГЭ по иностранным языкам.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Раздел «Говорение». Завершение экзамена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38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40052" y="2051847"/>
            <a:ext cx="2098850" cy="918102"/>
          </a:xfrm>
          <a:prstGeom prst="round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После проведения экзамена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22369" y="1700808"/>
            <a:ext cx="6398094" cy="16201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>
                <a:latin typeface="Cambria" panose="02040503050406030204" pitchFamily="18" charset="0"/>
              </a:rPr>
              <a:t>С</a:t>
            </a:r>
            <a:r>
              <a:rPr lang="ru-RU" dirty="0" smtClean="0">
                <a:latin typeface="Cambria" panose="02040503050406030204" pitchFamily="18" charset="0"/>
              </a:rPr>
              <a:t>овместно </a:t>
            </a:r>
            <a:r>
              <a:rPr lang="ru-RU" dirty="0">
                <a:latin typeface="Cambria" panose="02040503050406030204" pitchFamily="18" charset="0"/>
              </a:rPr>
              <a:t>с </a:t>
            </a:r>
            <a:r>
              <a:rPr lang="ru-RU" dirty="0" smtClean="0">
                <a:latin typeface="Cambria" panose="02040503050406030204" pitchFamily="18" charset="0"/>
              </a:rPr>
              <a:t>членами </a:t>
            </a:r>
            <a:r>
              <a:rPr lang="ru-RU" dirty="0">
                <a:latin typeface="Cambria" panose="02040503050406030204" pitchFamily="18" charset="0"/>
              </a:rPr>
              <a:t>ГЭК сверить данные сопроводительного бланка  к </a:t>
            </a:r>
            <a:r>
              <a:rPr lang="ru-RU" dirty="0" err="1" smtClean="0">
                <a:latin typeface="Cambria" panose="02040503050406030204" pitchFamily="18" charset="0"/>
              </a:rPr>
              <a:t>флеш</a:t>
            </a:r>
            <a:r>
              <a:rPr lang="ru-RU" dirty="0" smtClean="0">
                <a:latin typeface="Cambria" panose="02040503050406030204" pitchFamily="18" charset="0"/>
              </a:rPr>
              <a:t>-накопителям </a:t>
            </a:r>
            <a:r>
              <a:rPr lang="ru-RU" dirty="0">
                <a:latin typeface="Cambria" panose="02040503050406030204" pitchFamily="18" charset="0"/>
              </a:rPr>
              <a:t>с ведомостями сдачи экзамена в </a:t>
            </a:r>
            <a:r>
              <a:rPr lang="ru-RU" dirty="0" smtClean="0">
                <a:latin typeface="Cambria" panose="02040503050406030204" pitchFamily="18" charset="0"/>
              </a:rPr>
              <a:t>аудиториях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22369" y="3598126"/>
            <a:ext cx="6398095" cy="22071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Cambria" panose="02040503050406030204" pitchFamily="18" charset="0"/>
              </a:rPr>
              <a:t>После сканирования всех материалов совместно с членами ГЭК еще раз пересчитать и упаковать бланки </a:t>
            </a:r>
            <a:r>
              <a:rPr lang="ru-RU" dirty="0" err="1" smtClean="0">
                <a:latin typeface="Cambria" panose="02040503050406030204" pitchFamily="18" charset="0"/>
              </a:rPr>
              <a:t>поаудиторно</a:t>
            </a:r>
            <a:r>
              <a:rPr lang="ru-RU" dirty="0" smtClean="0">
                <a:latin typeface="Cambria" panose="02040503050406030204" pitchFamily="18" charset="0"/>
              </a:rPr>
              <a:t> . </a:t>
            </a:r>
          </a:p>
          <a:p>
            <a:pPr lvl="0"/>
            <a:r>
              <a:rPr lang="ru-RU" dirty="0" smtClean="0">
                <a:latin typeface="Cambria" panose="02040503050406030204" pitchFamily="18" charset="0"/>
              </a:rPr>
              <a:t>После получения подтверждения от РЦОИ проконтролировать передачу электронных журналов станции сканирования и статуса о передаче бланков в РЦОИ</a:t>
            </a:r>
            <a:endParaRPr lang="ru-RU" dirty="0">
              <a:latin typeface="Cambria" panose="020405030504060302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81622" y="3742087"/>
            <a:ext cx="1815709" cy="1656184"/>
            <a:chOff x="210206" y="4077182"/>
            <a:chExt cx="2201554" cy="1944106"/>
          </a:xfrm>
        </p:grpSpPr>
        <p:sp>
          <p:nvSpPr>
            <p:cNvPr id="25" name="Скругленный прямоугольник 24"/>
            <p:cNvSpPr/>
            <p:nvPr/>
          </p:nvSpPr>
          <p:spPr>
            <a:xfrm flipH="1">
              <a:off x="210206" y="4077182"/>
              <a:ext cx="2201554" cy="19441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6" name="Группа 25"/>
            <p:cNvGrpSpPr/>
            <p:nvPr/>
          </p:nvGrpSpPr>
          <p:grpSpPr>
            <a:xfrm flipH="1">
              <a:off x="210206" y="4121011"/>
              <a:ext cx="2201553" cy="1746031"/>
              <a:chOff x="4211960" y="1916831"/>
              <a:chExt cx="4796780" cy="3724087"/>
            </a:xfrm>
          </p:grpSpPr>
          <p:pic>
            <p:nvPicPr>
              <p:cNvPr id="27" name="Picture 3" descr="C:\Users\косатюк_п\Documents\ГИА-11\Обучение специалистов ППЭ\moodle\для moodle\картинки\men_know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952" b="97892" l="3810" r="94095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8975" y="1916831"/>
                <a:ext cx="2889765" cy="37010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630" b="97638" l="0" r="100000">
                            <a14:foregroundMark x1="47573" y1="8189" x2="27913" y2="6142"/>
                            <a14:foregroundMark x1="38835" y1="5984" x2="28155" y2="5512"/>
                            <a14:foregroundMark x1="39078" y1="6142" x2="30825" y2="5039"/>
                            <a14:foregroundMark x1="44903" y1="5984" x2="33738" y2="4252"/>
                            <a14:foregroundMark x1="24029" y1="5039" x2="12621" y2="7559"/>
                            <a14:foregroundMark x1="14320" y1="9134" x2="5097" y2="14488"/>
                            <a14:foregroundMark x1="6553" y1="17008" x2="10194" y2="26142"/>
                            <a14:foregroundMark x1="6068" y1="27087" x2="21117" y2="37480"/>
                            <a14:foregroundMark x1="15777" y1="35591" x2="18204" y2="69134"/>
                            <a14:foregroundMark x1="15777" y1="39528" x2="11408" y2="54173"/>
                            <a14:foregroundMark x1="13350" y1="53071" x2="16505" y2="67402"/>
                            <a14:foregroundMark x1="29854" y1="85039" x2="61893" y2="84724"/>
                            <a14:foregroundMark x1="66262" y1="91654" x2="78398" y2="89134"/>
                            <a14:foregroundMark x1="75000" y1="89449" x2="49757" y2="70551"/>
                            <a14:foregroundMark x1="59709" y1="78268" x2="54126" y2="53543"/>
                            <a14:foregroundMark x1="55583" y1="54331" x2="81796" y2="40315"/>
                            <a14:foregroundMark x1="97573" y1="35118" x2="78883" y2="29606"/>
                            <a14:foregroundMark x1="97816" y1="33701" x2="82524" y2="27087"/>
                            <a14:foregroundMark x1="82282" y1="30394" x2="41505" y2="39685"/>
                            <a14:foregroundMark x1="61408" y1="30551" x2="57039" y2="11811"/>
                            <a14:foregroundMark x1="55583" y1="11654" x2="44903" y2="4724"/>
                            <a14:foregroundMark x1="97573" y1="35276" x2="90777" y2="38268"/>
                            <a14:foregroundMark x1="91505" y1="39370" x2="81311" y2="39370"/>
                            <a14:foregroundMark x1="7039" y1="20000" x2="7524" y2="27717"/>
                            <a14:foregroundMark x1="82282" y1="40472" x2="87621" y2="40000"/>
                            <a14:foregroundMark x1="91748" y1="39213" x2="95388" y2="37165"/>
                            <a14:foregroundMark x1="73544" y1="92756" x2="19175" y2="95433"/>
                            <a14:foregroundMark x1="21117" y1="95118" x2="8252" y2="94488"/>
                            <a14:foregroundMark x1="13592" y1="85669" x2="7524" y2="91654"/>
                            <a14:foregroundMark x1="14320" y1="82835" x2="17718" y2="69921"/>
                            <a14:foregroundMark x1="16262" y1="65827" x2="16748" y2="72441"/>
                            <a14:foregroundMark x1="15291" y1="81575" x2="11165" y2="87874"/>
                            <a14:foregroundMark x1="17233" y1="36535" x2="10680" y2="48504"/>
                            <a14:backgroundMark x1="18689" y1="2835" x2="4369" y2="2835"/>
                            <a14:backgroundMark x1="22573" y1="1260" x2="31311" y2="787"/>
                            <a14:backgroundMark x1="36650" y1="1417" x2="45631" y2="1890"/>
                            <a14:backgroundMark x1="98786" y1="32441" x2="98786" y2="40315"/>
                            <a14:backgroundMark x1="2913" y1="8976" x2="1942" y2="19055"/>
                            <a14:backgroundMark x1="1699" y1="21732" x2="5583" y2="35591"/>
                            <a14:backgroundMark x1="67233" y1="6772" x2="67233" y2="6772"/>
                            <a14:backgroundMark x1="83738" y1="49134" x2="83738" y2="49134"/>
                            <a14:backgroundMark x1="91019" y1="45984" x2="88592" y2="63307"/>
                            <a14:backgroundMark x1="77913" y1="95906" x2="48544" y2="95748"/>
                            <a14:backgroundMark x1="47816" y1="97953" x2="29854" y2="98898"/>
                            <a14:backgroundMark x1="26456" y1="99528" x2="5825" y2="96850"/>
                            <a14:backgroundMark x1="4126" y1="77953" x2="4126" y2="77953"/>
                            <a14:backgroundMark x1="4612" y1="86614" x2="6311" y2="72913"/>
                            <a14:backgroundMark x1="10194" y1="70236" x2="4612" y2="53543"/>
                            <a14:backgroundMark x1="4126" y1="37795" x2="4126" y2="4551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960" y="1988839"/>
                <a:ext cx="2369538" cy="3652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2" name="Прямая соединительная линия 11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Проведение ЕГЭ по иностранным языкам.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Раздел «Говорение». Завершение экзамена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42696" y="2212519"/>
            <a:ext cx="8658606" cy="6733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обеспечить переход участников из аудиторий подготовки в аудитории проведения;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2694" y="2885866"/>
            <a:ext cx="8640961" cy="8778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перед сопровождением первой группы участников в аудитории проведения  ожидать окончания заполнения бланков регистрации участниками у аудитории подготовки;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2696" y="3763765"/>
            <a:ext cx="8640955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пройти по всем аудиториям подготовки и набрать группу участников;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2694" y="4195813"/>
            <a:ext cx="8640955" cy="3883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сопроводить группу участников первой очереди в аудитории проведения;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696" y="4584205"/>
            <a:ext cx="8640951" cy="4036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после перевода участников в аудиторию ожидать у аудитории проведения;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2694" y="4987901"/>
            <a:ext cx="8640953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по просьбе организатора в аудитории проведения пройти по аудиториям подготовки и сформировать группу участников для следующей очереди и сопроводить ее до аудитории проведения.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2695" y="1539172"/>
            <a:ext cx="8658608" cy="6733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По просьбе организатора в аудитории сообщить руководителю ППЭ информацию о завершении расшифровки КИМ в аудитории;</a:t>
            </a:r>
            <a:endParaRPr lang="ru-RU" dirty="0">
              <a:latin typeface="Cambria" panose="020405030504060302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Проведение ЕГЭ по иностранным языкам.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Раздел «Говорение». Вне аудитории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0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69875" y="1844824"/>
            <a:ext cx="8604248" cy="856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Перемещение участников ГИА организатор в аудитории осуществляет согласно Ведомости перемещения участников ГИА, полученную у руководителя ППЭ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3074" name="Picture 2" descr="C:\Users\Тофан_О\Desktop\картинки для презентации\i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99" y="3470086"/>
            <a:ext cx="45720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Проведение ЕГЭ по иностранным языкам.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Раздел «Говорение». Вне аудитории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45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офан_О\Desktop\картинки для презентации\i (13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5870" y="1628800"/>
            <a:ext cx="322595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07398" y="1727583"/>
            <a:ext cx="5130216" cy="41764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Организатор вне аудитории, обходит аудитории подготовки и набирает необходимую группу для «своей» аудитории проведения: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Cambria" panose="02040503050406030204" pitchFamily="18" charset="0"/>
              </a:rPr>
              <a:t>в каждой группе кол-во участников равно кол-во рабочих мест в аудитории проведения (за исключением, может быть последней группы);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Cambria" panose="02040503050406030204" pitchFamily="18" charset="0"/>
              </a:rPr>
              <a:t>в</a:t>
            </a:r>
            <a:r>
              <a:rPr lang="ru-RU" dirty="0" smtClean="0">
                <a:latin typeface="Cambria" panose="02040503050406030204" pitchFamily="18" charset="0"/>
              </a:rPr>
              <a:t> случае неявки участников ЕГЭ, необходимо добрать необходимое кол-во явившихся участников следующих по порядку в ведомости ППЭ 05-04-У;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Cambria" panose="02040503050406030204" pitchFamily="18" charset="0"/>
              </a:rPr>
              <a:t>в случае выхода из строя станции записи, размер группы участников ЕГЭ сокращается.</a:t>
            </a:r>
          </a:p>
        </p:txBody>
      </p:sp>
      <p:pic>
        <p:nvPicPr>
          <p:cNvPr id="4098" name="Picture 2" descr="C:\Users\Тофан_О\Desktop\картинки для презентации\auditi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8849" y="3531194"/>
            <a:ext cx="1870788" cy="2458134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Проведение ЕГЭ по иностранным языкам.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Раздел «Говорение». Вне аудитории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24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323850" y="1341438"/>
            <a:ext cx="8496300" cy="223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 b="1"/>
              <a:t>Благодарим за внимание!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2438" y="3649663"/>
            <a:ext cx="8367712" cy="1074737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«ГОРЯЧАЯ ЛИНИЯ»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по вопросам подготовки и проведения ГИА: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8(3842) 58-70-25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35500" y="4868863"/>
            <a:ext cx="4184650" cy="1512887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>
                <a:solidFill>
                  <a:schemeClr val="tx1"/>
                </a:solidFill>
              </a:rPr>
              <a:t>Сайт</a:t>
            </a:r>
          </a:p>
          <a:p>
            <a:pPr algn="ctr"/>
            <a:r>
              <a:rPr lang="ru-RU" sz="2000" b="1">
                <a:solidFill>
                  <a:schemeClr val="tx1"/>
                </a:solidFill>
              </a:rPr>
              <a:t>ГУ «Областной центр мониторинга качества образования»</a:t>
            </a:r>
          </a:p>
          <a:p>
            <a:pPr algn="ctr"/>
            <a:r>
              <a:rPr lang="en-US" sz="2000" b="1">
                <a:solidFill>
                  <a:srgbClr val="0000FF"/>
                </a:solidFill>
              </a:rPr>
              <a:t>http://</a:t>
            </a:r>
            <a:r>
              <a:rPr lang="ru-RU" sz="2000" b="1">
                <a:solidFill>
                  <a:srgbClr val="0000FF"/>
                </a:solidFill>
              </a:rPr>
              <a:t>www.ocmko.ru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452438" y="4868863"/>
            <a:ext cx="4048125" cy="1512887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>
                <a:solidFill>
                  <a:schemeClr val="tx1"/>
                </a:solidFill>
              </a:rPr>
              <a:t>Сайт</a:t>
            </a:r>
          </a:p>
          <a:p>
            <a:pPr algn="ctr"/>
            <a:r>
              <a:rPr lang="ru-RU" sz="2000" b="1">
                <a:solidFill>
                  <a:schemeClr val="tx1"/>
                </a:solidFill>
              </a:rPr>
              <a:t>Департамента образования и науки Кемеровской области</a:t>
            </a:r>
          </a:p>
          <a:p>
            <a:pPr algn="ctr"/>
            <a:r>
              <a:rPr lang="en-US" sz="2000" b="1">
                <a:solidFill>
                  <a:srgbClr val="0000FF"/>
                </a:solidFill>
              </a:rPr>
              <a:t>http://</a:t>
            </a:r>
            <a:r>
              <a:rPr lang="ru-RU" sz="2000" b="1">
                <a:solidFill>
                  <a:srgbClr val="0000FF"/>
                </a:solidFill>
              </a:rPr>
              <a:t>www.образование42.рф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1525" y="117475"/>
            <a:ext cx="7678625" cy="10779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200" b="1" dirty="0">
                <a:solidFill>
                  <a:srgbClr val="0000FF"/>
                </a:solidFill>
              </a:rPr>
              <a:t>ГОСУДАРСТВЕННОЕ УЧРЕЖДЕНИЕ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«ОБЛАСТНОЙ ЦЕНТР МОНИТОРИНГА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КАЧЕСТВА ОБРАЗОВАНИЯ»</a:t>
            </a:r>
          </a:p>
          <a:p>
            <a:r>
              <a:rPr lang="ru-RU" sz="1200" b="1" dirty="0">
                <a:solidFill>
                  <a:srgbClr val="0000FF"/>
                </a:solidFill>
              </a:rPr>
              <a:t>ГУ ОЦМКО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63901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685" y="4012813"/>
            <a:ext cx="1704990" cy="14927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55683" y="1668713"/>
            <a:ext cx="3207138" cy="2165170"/>
          </a:xfrm>
          <a:prstGeom prst="rect">
            <a:avLst/>
          </a:prstGeom>
          <a:ln>
            <a:noFill/>
          </a:ln>
        </p:spPr>
        <p:txBody>
          <a:bodyPr wrap="square" lIns="52688" tIns="26344" rIns="52688" bIns="26344">
            <a:spAutoFit/>
          </a:bodyPr>
          <a:lstStyle/>
          <a:p>
            <a:pPr defTabSz="984250">
              <a:lnSpc>
                <a:spcPct val="150000"/>
              </a:lnSpc>
            </a:pPr>
            <a:r>
              <a:rPr lang="ru-RU" sz="1500" b="1" dirty="0">
                <a:ln w="0"/>
                <a:ea typeface="Verdana" panose="020B0604030504040204" pitchFamily="34" charset="0"/>
                <a:cs typeface="Verdana" panose="020B0604030504040204" pitchFamily="34" charset="0"/>
              </a:rPr>
              <a:t>Подключение к сети «Интернет»</a:t>
            </a:r>
          </a:p>
          <a:p>
            <a:pPr defTabSz="984250">
              <a:lnSpc>
                <a:spcPct val="150000"/>
              </a:lnSpc>
            </a:pPr>
            <a:r>
              <a:rPr lang="ru-RU" sz="1500" b="1" dirty="0">
                <a:ln w="0"/>
                <a:ea typeface="Verdana" panose="020B0604030504040204" pitchFamily="34" charset="0"/>
                <a:cs typeface="Verdana" panose="020B0604030504040204" pitchFamily="34" charset="0"/>
              </a:rPr>
              <a:t>Станция сканирования (ПО)</a:t>
            </a:r>
          </a:p>
          <a:p>
            <a:pPr defTabSz="984250">
              <a:lnSpc>
                <a:spcPct val="150000"/>
              </a:lnSpc>
            </a:pPr>
            <a:r>
              <a:rPr lang="ru-RU" sz="1500" b="1" dirty="0">
                <a:ln w="0"/>
                <a:ea typeface="Verdana" panose="020B0604030504040204" pitchFamily="34" charset="0"/>
                <a:cs typeface="Verdana" panose="020B0604030504040204" pitchFamily="34" charset="0"/>
              </a:rPr>
              <a:t>Станция авторизации (ПО)</a:t>
            </a:r>
          </a:p>
          <a:p>
            <a:pPr defTabSz="984250">
              <a:lnSpc>
                <a:spcPct val="150000"/>
              </a:lnSpc>
            </a:pPr>
            <a:r>
              <a:rPr lang="en-US" sz="1500" b="1" dirty="0">
                <a:ln w="0"/>
                <a:ea typeface="Verdana" panose="020B0604030504040204" pitchFamily="34" charset="0"/>
                <a:cs typeface="Verdana" panose="020B0604030504040204" pitchFamily="34" charset="0"/>
              </a:rPr>
              <a:t>USB-</a:t>
            </a:r>
            <a:r>
              <a:rPr lang="ru-RU" sz="1500" b="1" dirty="0">
                <a:ln w="0"/>
                <a:ea typeface="Verdana" panose="020B0604030504040204" pitchFamily="34" charset="0"/>
                <a:cs typeface="Verdana" panose="020B0604030504040204" pitchFamily="34" charset="0"/>
              </a:rPr>
              <a:t>модем</a:t>
            </a:r>
          </a:p>
          <a:p>
            <a:pPr defTabSz="984250">
              <a:lnSpc>
                <a:spcPct val="150000"/>
              </a:lnSpc>
            </a:pPr>
            <a:r>
              <a:rPr lang="ru-RU" sz="1500" b="1" dirty="0">
                <a:ln w="0"/>
                <a:ea typeface="Verdana" panose="020B0604030504040204" pitchFamily="34" charset="0"/>
                <a:cs typeface="Verdana" panose="020B0604030504040204" pitchFamily="34" charset="0"/>
              </a:rPr>
              <a:t>Сканирующее устройство</a:t>
            </a:r>
          </a:p>
          <a:p>
            <a:pPr defTabSz="984250">
              <a:lnSpc>
                <a:spcPct val="150000"/>
              </a:lnSpc>
            </a:pPr>
            <a:r>
              <a:rPr lang="ru-RU" sz="1500" b="1" dirty="0">
                <a:ln w="0"/>
                <a:ea typeface="Verdana" panose="020B0604030504040204" pitchFamily="34" charset="0"/>
                <a:cs typeface="Verdana" panose="020B0604030504040204" pitchFamily="34" charset="0"/>
              </a:rPr>
              <a:t>Резервный </a:t>
            </a:r>
            <a:r>
              <a:rPr lang="en-US" sz="1500" b="1" dirty="0">
                <a:ln w="0"/>
                <a:ea typeface="Verdana" panose="020B0604030504040204" pitchFamily="34" charset="0"/>
                <a:cs typeface="Verdana" panose="020B0604030504040204" pitchFamily="34" charset="0"/>
              </a:rPr>
              <a:t>CD-</a:t>
            </a:r>
            <a:r>
              <a:rPr lang="ru-RU" sz="1500" b="1" dirty="0">
                <a:ln w="0"/>
                <a:ea typeface="Verdana" panose="020B0604030504040204" pitchFamily="34" charset="0"/>
                <a:cs typeface="Verdana" panose="020B0604030504040204" pitchFamily="34" charset="0"/>
              </a:rPr>
              <a:t>привод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92" y="1857148"/>
            <a:ext cx="1774336" cy="18279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802" y="2418752"/>
            <a:ext cx="419600" cy="4052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380" y="2599935"/>
            <a:ext cx="613052" cy="6315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142" y="2494775"/>
            <a:ext cx="1021508" cy="8418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045" y="2867995"/>
            <a:ext cx="168397" cy="1734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665" y="3566564"/>
            <a:ext cx="168397" cy="17348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032" y="2511859"/>
            <a:ext cx="168397" cy="17348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011" y="2153361"/>
            <a:ext cx="168397" cy="17348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032" y="3185591"/>
            <a:ext cx="168397" cy="17348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470" y="1818011"/>
            <a:ext cx="168397" cy="1734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9599" y="3505193"/>
            <a:ext cx="4610970" cy="2004436"/>
          </a:xfrm>
          <a:prstGeom prst="rect">
            <a:avLst/>
          </a:prstGeom>
          <a:noFill/>
        </p:spPr>
        <p:txBody>
          <a:bodyPr wrap="square" lIns="52688" tIns="26344" rIns="52688" bIns="26344" rtlCol="0">
            <a:spAutoFit/>
          </a:bodyPr>
          <a:lstStyle/>
          <a:p>
            <a:pPr defTabSz="984250"/>
            <a:r>
              <a:rPr lang="ru-RU" sz="1500" b="1" dirty="0">
                <a:ln w="0"/>
              </a:rPr>
              <a:t>Технический специалист:</a:t>
            </a:r>
          </a:p>
          <a:p>
            <a:pPr defTabSz="984250">
              <a:lnSpc>
                <a:spcPct val="150000"/>
              </a:lnSpc>
            </a:pPr>
            <a:r>
              <a:rPr lang="ru-RU" sz="1500" b="1" dirty="0">
                <a:ln w="0"/>
              </a:rPr>
              <a:t>Устанавливает рабочую станцию</a:t>
            </a:r>
          </a:p>
          <a:p>
            <a:pPr defTabSz="984250">
              <a:lnSpc>
                <a:spcPct val="150000"/>
              </a:lnSpc>
            </a:pPr>
            <a:r>
              <a:rPr lang="ru-RU" sz="1500" b="1" dirty="0">
                <a:ln w="0"/>
              </a:rPr>
              <a:t>Проверяет работоспособность </a:t>
            </a:r>
            <a:r>
              <a:rPr lang="en-US" sz="1500" b="1" dirty="0">
                <a:ln w="0"/>
              </a:rPr>
              <a:t>CD</a:t>
            </a:r>
            <a:r>
              <a:rPr lang="ru-RU" sz="1500" b="1" dirty="0">
                <a:ln w="0"/>
              </a:rPr>
              <a:t>-привода</a:t>
            </a:r>
            <a:endParaRPr lang="en-US" sz="1500" b="1" dirty="0">
              <a:ln w="0"/>
            </a:endParaRPr>
          </a:p>
          <a:p>
            <a:pPr defTabSz="984250">
              <a:lnSpc>
                <a:spcPct val="150000"/>
              </a:lnSpc>
            </a:pPr>
            <a:r>
              <a:rPr lang="ru-RU" sz="1500" b="1" dirty="0">
                <a:ln w="0"/>
              </a:rPr>
              <a:t>Подключает к рабочей станции сканирующее устройство</a:t>
            </a:r>
          </a:p>
          <a:p>
            <a:pPr defTabSz="984250">
              <a:lnSpc>
                <a:spcPct val="150000"/>
              </a:lnSpc>
            </a:pPr>
            <a:r>
              <a:rPr lang="ru-RU" sz="1500" b="1" dirty="0">
                <a:ln w="0"/>
              </a:rPr>
              <a:t>Подготавливает резервный картридж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62" y="3843208"/>
            <a:ext cx="185237" cy="1908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62" y="4198572"/>
            <a:ext cx="185237" cy="1908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62" y="4569854"/>
            <a:ext cx="185237" cy="19083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62" y="5239482"/>
            <a:ext cx="185237" cy="1908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725" y="2642905"/>
            <a:ext cx="745418" cy="657487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Техническая подготовка штаба ППЭ для сканирования ЭМ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79512" y="5805264"/>
            <a:ext cx="8640960" cy="863885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Внести и проверить настройки экзамена по соответствующему предмету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(код региона, код ППЭ)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439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602" y="5640971"/>
            <a:ext cx="1352398" cy="121702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4001" y="2348880"/>
            <a:ext cx="8504408" cy="4302892"/>
          </a:xfrm>
        </p:spPr>
        <p:txBody>
          <a:bodyPr>
            <a:normAutofit fontScale="85000" lnSpcReduction="10000"/>
          </a:bodyPr>
          <a:lstStyle/>
          <a:p>
            <a:pPr marL="54883" indent="153673">
              <a:buNone/>
            </a:pPr>
            <a:r>
              <a:rPr lang="ru-RU" sz="2100" dirty="0"/>
              <a:t>В аудиториях ППЭ:</a:t>
            </a:r>
          </a:p>
          <a:p>
            <a:r>
              <a:rPr lang="ru-RU" sz="2100" dirty="0"/>
              <a:t>проконтролировать качество тестовой печати </a:t>
            </a:r>
            <a:r>
              <a:rPr lang="ru-RU" sz="2100" dirty="0" smtClean="0"/>
              <a:t>КИМ на всех рабочих станциях печати КИМ в каждой аудитории, а также на всех резервных станциях печати;</a:t>
            </a:r>
            <a:endParaRPr lang="ru-RU" sz="2100" dirty="0"/>
          </a:p>
          <a:p>
            <a:r>
              <a:rPr lang="ru-RU" sz="2100" dirty="0"/>
              <a:t>проверить средства криптозащиты с использованием </a:t>
            </a:r>
            <a:r>
              <a:rPr lang="ru-RU" sz="2100" dirty="0" err="1"/>
              <a:t>токена</a:t>
            </a:r>
            <a:r>
              <a:rPr lang="ru-RU" sz="2100" dirty="0"/>
              <a:t> члена ГЭК на всех рабочих станциях печати КИМ в каждой аудитории, а также на всех резервных станциях печати</a:t>
            </a:r>
            <a:r>
              <a:rPr lang="ru-RU" sz="2100" dirty="0" smtClean="0"/>
              <a:t>;</a:t>
            </a:r>
            <a:endParaRPr lang="ru-RU" sz="2100" dirty="0"/>
          </a:p>
          <a:p>
            <a:r>
              <a:rPr lang="ru-RU" sz="2100" dirty="0"/>
              <a:t>подписать протокол технической готовности аудитории (форма ППЭ-01-01);</a:t>
            </a:r>
          </a:p>
          <a:p>
            <a:r>
              <a:rPr lang="ru-RU" sz="2100" dirty="0"/>
              <a:t>удостовериться, что в аудитории ППЭ подготовлено достаточное количество бумаги для печати </a:t>
            </a:r>
            <a:r>
              <a:rPr lang="ru-RU" sz="2100" dirty="0" smtClean="0"/>
              <a:t>КИМ;</a:t>
            </a:r>
          </a:p>
          <a:p>
            <a:r>
              <a:rPr lang="ru-RU" sz="2100" dirty="0" smtClean="0"/>
              <a:t>проверить в штабе ППЭ наличие и работоспособность  станции авторизации;</a:t>
            </a:r>
          </a:p>
          <a:p>
            <a:r>
              <a:rPr lang="ru-RU" sz="2100" b="1" dirty="0" smtClean="0"/>
              <a:t>выполнить и проверить печать ДБО № 2 на станции авторизации в штабе ППЭ</a:t>
            </a:r>
            <a:r>
              <a:rPr lang="ru-RU" sz="2100" dirty="0" smtClean="0"/>
              <a:t>;</a:t>
            </a:r>
          </a:p>
          <a:p>
            <a:r>
              <a:rPr lang="ru-RU" sz="2100" dirty="0" smtClean="0"/>
              <a:t>проверить средства криптозащиты на станции авторизации в штабе ППЭ и провести тестовую авторизацию каждого члена ГЭК с использованием </a:t>
            </a:r>
            <a:r>
              <a:rPr lang="ru-RU" sz="2100" dirty="0" err="1" smtClean="0"/>
              <a:t>токена</a:t>
            </a:r>
            <a:r>
              <a:rPr lang="ru-RU" sz="2100" dirty="0" smtClean="0"/>
              <a:t> члена ГЭК;</a:t>
            </a:r>
          </a:p>
          <a:p>
            <a:r>
              <a:rPr lang="ru-RU" sz="2100" dirty="0" smtClean="0"/>
              <a:t>передать акт технической готовности в систему мониторинга готовности ППЭ</a:t>
            </a:r>
          </a:p>
          <a:p>
            <a:endParaRPr lang="ru-RU" sz="2100" dirty="0" smtClean="0"/>
          </a:p>
          <a:p>
            <a:endParaRPr lang="ru-RU" sz="2100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767" y="1738614"/>
            <a:ext cx="8577642" cy="4606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1B3B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РУКОВОДИТЕЛЬ ППЭ      ЧЛЕН ГЭК       ТЕХНИЧЕСКИЙ СПЕЦИАЛИСТ</a:t>
            </a:r>
            <a:endParaRPr lang="ru-RU" sz="9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" y="1262640"/>
            <a:ext cx="8229600" cy="418798"/>
          </a:xfrm>
          <a:prstGeom prst="roundRect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2100" b="1" dirty="0" smtClean="0">
                <a:solidFill>
                  <a:schemeClr val="tx1"/>
                </a:solidFill>
              </a:rPr>
              <a:t>Не позднее одного календарного дня </a:t>
            </a:r>
            <a:r>
              <a:rPr lang="ru-RU" sz="2100" b="1" dirty="0">
                <a:solidFill>
                  <a:schemeClr val="tx1"/>
                </a:solidFill>
              </a:rPr>
              <a:t>до </a:t>
            </a:r>
            <a:r>
              <a:rPr lang="ru-RU" sz="2100" b="1" dirty="0" smtClean="0">
                <a:solidFill>
                  <a:schemeClr val="tx1"/>
                </a:solidFill>
              </a:rPr>
              <a:t>дня проведения </a:t>
            </a:r>
            <a:r>
              <a:rPr lang="ru-RU" sz="2100" b="1" dirty="0">
                <a:solidFill>
                  <a:schemeClr val="tx1"/>
                </a:solidFill>
              </a:rPr>
              <a:t>экзамена</a:t>
            </a:r>
            <a:endParaRPr lang="ru-RU" sz="21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Контроль технической готовности ППЭ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для печати ЭМ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16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602" y="5640971"/>
            <a:ext cx="1352398" cy="121702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4001" y="2348880"/>
            <a:ext cx="8504408" cy="4302892"/>
          </a:xfrm>
        </p:spPr>
        <p:txBody>
          <a:bodyPr>
            <a:normAutofit fontScale="92500"/>
          </a:bodyPr>
          <a:lstStyle/>
          <a:p>
            <a:pPr marL="54883" indent="153673">
              <a:buNone/>
            </a:pPr>
            <a:r>
              <a:rPr lang="ru-RU" sz="2100" dirty="0"/>
              <a:t>В </a:t>
            </a:r>
            <a:r>
              <a:rPr lang="ru-RU" sz="2100" dirty="0" smtClean="0"/>
              <a:t>штабе </a:t>
            </a:r>
            <a:r>
              <a:rPr lang="ru-RU" sz="2100" dirty="0"/>
              <a:t>ППЭ:</a:t>
            </a:r>
          </a:p>
          <a:p>
            <a:r>
              <a:rPr lang="ru-RU" sz="2100" dirty="0"/>
              <a:t>проконтролировать качество </a:t>
            </a:r>
            <a:r>
              <a:rPr lang="ru-RU" sz="2100" dirty="0" smtClean="0"/>
              <a:t>тестового сканирования рабочей и резервной станции сканирования в штабе ППЭ;</a:t>
            </a:r>
            <a:endParaRPr lang="ru-RU" sz="2100" dirty="0"/>
          </a:p>
          <a:p>
            <a:r>
              <a:rPr lang="ru-RU" sz="2100" dirty="0"/>
              <a:t>проверить средства криптозащиты с использованием </a:t>
            </a:r>
            <a:r>
              <a:rPr lang="ru-RU" sz="2100" dirty="0" err="1"/>
              <a:t>токена</a:t>
            </a:r>
            <a:r>
              <a:rPr lang="ru-RU" sz="2100" dirty="0"/>
              <a:t> члена ГЭК </a:t>
            </a:r>
            <a:r>
              <a:rPr lang="ru-RU" sz="2100" dirty="0" smtClean="0"/>
              <a:t>рабочей и резервной станций сканирования в штабе ППЭ;</a:t>
            </a:r>
            <a:endParaRPr lang="ru-RU" sz="2100" dirty="0"/>
          </a:p>
          <a:p>
            <a:r>
              <a:rPr lang="ru-RU" sz="2100" dirty="0"/>
              <a:t>подписать протокол технической готовности </a:t>
            </a:r>
            <a:r>
              <a:rPr lang="ru-RU" sz="2100" dirty="0" smtClean="0"/>
              <a:t>штаба ППЭ для сканирования бланков в ППЭ </a:t>
            </a:r>
            <a:r>
              <a:rPr lang="ru-RU" sz="2100" dirty="0"/>
              <a:t>(форма </a:t>
            </a:r>
            <a:r>
              <a:rPr lang="ru-RU" sz="2100" dirty="0" smtClean="0"/>
              <a:t>ППЭ-01-02);</a:t>
            </a:r>
            <a:endParaRPr lang="ru-RU" sz="2100" dirty="0"/>
          </a:p>
          <a:p>
            <a:r>
              <a:rPr lang="ru-RU" sz="2100" dirty="0"/>
              <a:t>удостовериться, что в аудитории ППЭ подготовлено достаточное количество бумаги для печати </a:t>
            </a:r>
            <a:r>
              <a:rPr lang="ru-RU" sz="2100" dirty="0" smtClean="0"/>
              <a:t>КИМ;</a:t>
            </a:r>
          </a:p>
          <a:p>
            <a:r>
              <a:rPr lang="ru-RU" sz="2100" dirty="0" smtClean="0"/>
              <a:t>проверить в штабе ППЭ работоспособность  станции авторизации;</a:t>
            </a:r>
          </a:p>
          <a:p>
            <a:r>
              <a:rPr lang="ru-RU" sz="2100" dirty="0" smtClean="0"/>
              <a:t>проверить получение статуса «подтвержден» для тестовой передачи пакета с результатами тестового сканирования на сервер РЦОИ;</a:t>
            </a:r>
          </a:p>
          <a:p>
            <a:r>
              <a:rPr lang="ru-RU" sz="2100" dirty="0" smtClean="0"/>
              <a:t>передать акт технической готовности в систему мониторинга готовности ППЭ</a:t>
            </a:r>
          </a:p>
          <a:p>
            <a:endParaRPr lang="ru-RU" sz="2100" dirty="0" smtClean="0"/>
          </a:p>
          <a:p>
            <a:endParaRPr lang="ru-RU" sz="2100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767" y="1738614"/>
            <a:ext cx="8577642" cy="4606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1B3B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РУКОВОДИТЕЛЬ ППЭ      ЧЛЕН ГЭК       ТЕХНИЧЕСКИЙ СПЕЦИАЛИСТ</a:t>
            </a:r>
            <a:endParaRPr lang="ru-RU" sz="9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" y="1262640"/>
            <a:ext cx="8229600" cy="418798"/>
          </a:xfrm>
          <a:prstGeom prst="roundRect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2100" b="1" dirty="0" smtClean="0">
                <a:solidFill>
                  <a:schemeClr val="tx1"/>
                </a:solidFill>
              </a:rPr>
              <a:t>Не позднее одного календарного дня </a:t>
            </a:r>
            <a:r>
              <a:rPr lang="ru-RU" sz="2100" b="1" dirty="0">
                <a:solidFill>
                  <a:schemeClr val="tx1"/>
                </a:solidFill>
              </a:rPr>
              <a:t>до </a:t>
            </a:r>
            <a:r>
              <a:rPr lang="ru-RU" sz="2100" b="1" dirty="0" smtClean="0">
                <a:solidFill>
                  <a:schemeClr val="tx1"/>
                </a:solidFill>
              </a:rPr>
              <a:t>дня проведения </a:t>
            </a:r>
            <a:r>
              <a:rPr lang="ru-RU" sz="2100" b="1" dirty="0">
                <a:solidFill>
                  <a:schemeClr val="tx1"/>
                </a:solidFill>
              </a:rPr>
              <a:t>экзамена</a:t>
            </a:r>
            <a:endParaRPr lang="ru-RU" sz="21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Контроль технической готовности ППЭ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для сканирования ЭМ в штабе ППЭ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067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16"/>
          <p:cNvSpPr txBox="1">
            <a:spLocks noGrp="1"/>
          </p:cNvSpPr>
          <p:nvPr/>
        </p:nvSpPr>
        <p:spPr>
          <a:xfrm>
            <a:off x="68040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endParaRPr lang="ru-RU" sz="1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Номер слайда 16"/>
          <p:cNvSpPr txBox="1">
            <a:spLocks noGrp="1"/>
          </p:cNvSpPr>
          <p:nvPr/>
        </p:nvSpPr>
        <p:spPr>
          <a:xfrm>
            <a:off x="6804248" y="638132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Подготовка </a:t>
            </a: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пунктов проведения экзамена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к </a:t>
            </a: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проведению экзамена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4388" y="1412776"/>
            <a:ext cx="8188600" cy="576065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Не позднее чем за один календарный день до начала экзамена проводится проверка готовности ППЭ: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4649" y="2348880"/>
            <a:ext cx="8185288" cy="415195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Руководителем ППЭ и руководителем ОО. Заполняется форма ППЭ-01 «Акт готовности ППЭ».</a:t>
            </a:r>
            <a:endParaRPr lang="ru-RU" b="1" dirty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Руководителем ППЭ, членом ГЭК, техническим специалистом для ППЭ, в которых проводится ЕГЭ по иностранным языкам (раздел «Говорение»).  Заполняется форма ППЭ-01-01-У «Протокол технической готовности ППЭ к экзамену в устной форме».</a:t>
            </a:r>
            <a:endParaRPr lang="ru-RU" b="1" dirty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Руководителем ППЭ, членом ГЭК, техническим специалистом для ППЭ, в которых проводится ЕГЭ по </a:t>
            </a:r>
            <a:r>
              <a:rPr lang="ru-RU" b="1" dirty="0" smtClean="0">
                <a:solidFill>
                  <a:schemeClr val="tx1"/>
                </a:solidFill>
              </a:rPr>
              <a:t>технологии печати ЭМ в аудиториях ППЭ.  </a:t>
            </a:r>
            <a:r>
              <a:rPr lang="ru-RU" b="1" dirty="0">
                <a:solidFill>
                  <a:schemeClr val="tx1"/>
                </a:solidFill>
              </a:rPr>
              <a:t>Заполняется форма </a:t>
            </a:r>
            <a:r>
              <a:rPr lang="ru-RU" b="1" dirty="0" smtClean="0">
                <a:solidFill>
                  <a:schemeClr val="tx1"/>
                </a:solidFill>
              </a:rPr>
              <a:t>ППЭ-01-01 </a:t>
            </a:r>
            <a:r>
              <a:rPr lang="ru-RU" b="1" dirty="0">
                <a:solidFill>
                  <a:schemeClr val="tx1"/>
                </a:solidFill>
              </a:rPr>
              <a:t>«Протокол технической готовности </a:t>
            </a:r>
            <a:r>
              <a:rPr lang="ru-RU" b="1" dirty="0" smtClean="0">
                <a:solidFill>
                  <a:schemeClr val="tx1"/>
                </a:solidFill>
              </a:rPr>
              <a:t>аудитории для печати ЭМ в аудитории ППЭ».</a:t>
            </a:r>
            <a:endParaRPr lang="ru-RU" b="1" dirty="0">
              <a:solidFill>
                <a:schemeClr val="tx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Руководителем ППЭ, членом ГЭК, техническим специалистом для ППЭ, в которых </a:t>
            </a:r>
            <a:r>
              <a:rPr lang="ru-RU" b="1" dirty="0" smtClean="0">
                <a:solidFill>
                  <a:schemeClr val="tx1"/>
                </a:solidFill>
              </a:rPr>
              <a:t>осуществляется сканирование ЭМ в ППЭ</a:t>
            </a:r>
            <a:r>
              <a:rPr lang="ru-RU" b="1" dirty="0">
                <a:solidFill>
                  <a:schemeClr val="tx1"/>
                </a:solidFill>
              </a:rPr>
              <a:t>.  Заполняется форма </a:t>
            </a:r>
            <a:r>
              <a:rPr lang="ru-RU" b="1" dirty="0" smtClean="0">
                <a:solidFill>
                  <a:schemeClr val="tx1"/>
                </a:solidFill>
              </a:rPr>
              <a:t>ППЭ-01-02 </a:t>
            </a:r>
            <a:r>
              <a:rPr lang="ru-RU" b="1" dirty="0">
                <a:solidFill>
                  <a:schemeClr val="tx1"/>
                </a:solidFill>
              </a:rPr>
              <a:t>«Протокол технической готовности </a:t>
            </a:r>
            <a:r>
              <a:rPr lang="ru-RU" b="1" dirty="0" smtClean="0">
                <a:solidFill>
                  <a:schemeClr val="tx1"/>
                </a:solidFill>
              </a:rPr>
              <a:t>штаба ППЭ для сканирования бланков в ППЭ».</a:t>
            </a:r>
            <a:endParaRPr lang="ru-RU" b="1" dirty="0">
              <a:solidFill>
                <a:schemeClr val="tx1"/>
              </a:solidFill>
            </a:endParaRPr>
          </a:p>
          <a:p>
            <a:pPr algn="just"/>
            <a:endParaRPr lang="ru-RU" b="1" dirty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079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омер слайда 16"/>
          <p:cNvSpPr txBox="1">
            <a:spLocks noGrp="1"/>
          </p:cNvSpPr>
          <p:nvPr/>
        </p:nvSpPr>
        <p:spPr>
          <a:xfrm>
            <a:off x="68040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endParaRPr lang="ru-RU" sz="1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Номер слайда 16"/>
          <p:cNvSpPr txBox="1">
            <a:spLocks noGrp="1"/>
          </p:cNvSpPr>
          <p:nvPr/>
        </p:nvSpPr>
        <p:spPr>
          <a:xfrm>
            <a:off x="6804248" y="638132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Подготовка </a:t>
            </a: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пунктов проведения экзамена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к </a:t>
            </a: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проведению экзамена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7700" y="1340767"/>
            <a:ext cx="8188600" cy="576065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Не позднее чем за один календарный  </a:t>
            </a:r>
            <a:r>
              <a:rPr lang="ru-RU" sz="1600" b="1" dirty="0">
                <a:solidFill>
                  <a:schemeClr val="tx1"/>
                </a:solidFill>
              </a:rPr>
              <a:t>день до начала экзамена (руководитель ППЭ и руководитель </a:t>
            </a:r>
            <a:r>
              <a:rPr lang="ru-RU" sz="1600" b="1" dirty="0" smtClean="0">
                <a:solidFill>
                  <a:schemeClr val="tx1"/>
                </a:solidFill>
              </a:rPr>
              <a:t>ОО) необходимо</a:t>
            </a:r>
            <a:r>
              <a:rPr lang="ru-RU" sz="16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7700" y="1926173"/>
            <a:ext cx="817670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+mn-lt"/>
              </a:rPr>
              <a:t>убрать (закрыть) в аудиториях стенды, плакаты и иные материалы;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latin typeface="+mn-lt"/>
              </a:rPr>
              <a:t>подготовить </a:t>
            </a:r>
            <a:r>
              <a:rPr lang="ru-RU" b="1" dirty="0">
                <a:latin typeface="+mn-lt"/>
              </a:rPr>
              <a:t>ножницы для каждой аудитории;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latin typeface="+mn-lt"/>
              </a:rPr>
              <a:t>подготовить  </a:t>
            </a:r>
            <a:r>
              <a:rPr lang="ru-RU" b="1" dirty="0">
                <a:latin typeface="+mn-lt"/>
              </a:rPr>
              <a:t>черновики со штампом образовательной организации;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latin typeface="+mn-lt"/>
              </a:rPr>
              <a:t>подготовить </a:t>
            </a:r>
            <a:r>
              <a:rPr lang="ru-RU" b="1" dirty="0">
                <a:latin typeface="+mn-lt"/>
              </a:rPr>
              <a:t>конверты для упаковки использованных </a:t>
            </a:r>
            <a:r>
              <a:rPr lang="ru-RU" b="1" dirty="0" smtClean="0">
                <a:latin typeface="+mn-lt"/>
              </a:rPr>
              <a:t>черновиков (1 конверт на аудиторию);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latin typeface="+mn-lt"/>
              </a:rPr>
              <a:t>подготовить достаточное количество бумаги для печати ЭМ, ДБО №2;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latin typeface="+mn-lt"/>
              </a:rPr>
              <a:t>подготовить в достаточном количестве формы ППЭ-11 «Сопроводительный бланк к материалам ЕГЭ»;</a:t>
            </a:r>
            <a:endParaRPr lang="ru-RU" b="1" dirty="0">
              <a:latin typeface="+mn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latin typeface="+mn-lt"/>
              </a:rPr>
              <a:t>подготовить </a:t>
            </a:r>
            <a:r>
              <a:rPr lang="ru-RU" b="1" dirty="0">
                <a:latin typeface="+mn-lt"/>
              </a:rPr>
              <a:t>в необходимом количестве инструкции для участников ЕГЭ, зачитываемые организаторами в аудитории перед началом экзамена;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latin typeface="+mn-lt"/>
              </a:rPr>
              <a:t>проверить </a:t>
            </a:r>
            <a:r>
              <a:rPr lang="ru-RU" b="1" dirty="0">
                <a:latin typeface="+mn-lt"/>
              </a:rPr>
              <a:t>пожарные выходы, средства первичного пожаротушения;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latin typeface="+mn-lt"/>
              </a:rPr>
              <a:t>запереть </a:t>
            </a:r>
            <a:r>
              <a:rPr lang="ru-RU" b="1" dirty="0">
                <a:latin typeface="+mn-lt"/>
              </a:rPr>
              <a:t>и опечатать помещения, не использующиеся для проведения экзамена;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latin typeface="+mn-lt"/>
              </a:rPr>
              <a:t>провести </a:t>
            </a:r>
            <a:r>
              <a:rPr lang="ru-RU" b="1" dirty="0">
                <a:latin typeface="+mn-lt"/>
              </a:rPr>
              <a:t>проверку работоспособности средств видеонаблюдения в ППЭ совместно с техническим специалистом.</a:t>
            </a:r>
          </a:p>
        </p:txBody>
      </p:sp>
    </p:spTree>
    <p:extLst>
      <p:ext uri="{BB962C8B-B14F-4D97-AF65-F5344CB8AC3E}">
        <p14:creationId xmlns:p14="http://schemas.microsoft.com/office/powerpoint/2010/main" val="283308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омер слайда 16"/>
          <p:cNvSpPr txBox="1">
            <a:spLocks noGrp="1"/>
          </p:cNvSpPr>
          <p:nvPr/>
        </p:nvSpPr>
        <p:spPr>
          <a:xfrm>
            <a:off x="68040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endParaRPr lang="ru-RU" sz="1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7699" y="3438568"/>
            <a:ext cx="8185289" cy="20066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нормативными 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правовыми документами, регламентирующими проведение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ГИА;</a:t>
            </a:r>
            <a:endParaRPr lang="ru-RU" b="1" dirty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+mj-lt"/>
              </a:rPr>
              <a:t>инструкциями, определяющими порядок работы в ППЭ;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правилами 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заполнения бланков 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ЕГЭ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правилами 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оформления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ведомостей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, протоколов, актов и служебных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документов, заполняемых при проведении ЕГЭ.</a:t>
            </a:r>
            <a:endParaRPr lang="ru-RU" b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Номер слайда 16"/>
          <p:cNvSpPr txBox="1">
            <a:spLocks noGrp="1"/>
          </p:cNvSpPr>
          <p:nvPr/>
        </p:nvSpPr>
        <p:spPr>
          <a:xfrm>
            <a:off x="6804248" y="638132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Подготовка </a:t>
            </a: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пунктов проведения экзамена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к </a:t>
            </a: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проведению экзамена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7700" y="1340767"/>
            <a:ext cx="8188600" cy="576065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Заблаговременно </a:t>
            </a:r>
            <a:r>
              <a:rPr lang="ru-RU" sz="1600" b="1" dirty="0">
                <a:solidFill>
                  <a:schemeClr val="tx1"/>
                </a:solidFill>
              </a:rPr>
              <a:t>(руководитель </a:t>
            </a:r>
            <a:r>
              <a:rPr lang="ru-RU" sz="1600" b="1" dirty="0" smtClean="0">
                <a:solidFill>
                  <a:schemeClr val="tx1"/>
                </a:solidFill>
              </a:rPr>
              <a:t>ППЭ) проводит инструктаж со всеми работниками ППЭ по порядку и процедуре проведения ЕГЭ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9999" y="2348880"/>
            <a:ext cx="8188600" cy="576065"/>
          </a:xfrm>
          <a:prstGeom prst="roundRect">
            <a:avLst/>
          </a:prstGeom>
          <a:solidFill>
            <a:srgbClr val="2963BB">
              <a:alpha val="2000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Руководитель ППЭ должен </a:t>
            </a:r>
            <a:r>
              <a:rPr lang="ru-RU" sz="1600" b="1" dirty="0">
                <a:solidFill>
                  <a:schemeClr val="tx1"/>
                </a:solidFill>
              </a:rPr>
              <a:t>ознакомить </a:t>
            </a:r>
            <a:r>
              <a:rPr lang="ru-RU" sz="1600" b="1" dirty="0" smtClean="0">
                <a:solidFill>
                  <a:schemeClr val="tx1"/>
                </a:solidFill>
              </a:rPr>
              <a:t> всех работников ППЭ под  подпись </a:t>
            </a:r>
            <a:r>
              <a:rPr lang="ru-RU" sz="1600" b="1" dirty="0">
                <a:solidFill>
                  <a:schemeClr val="tx1"/>
                </a:solidFill>
              </a:rPr>
              <a:t>со следующими материалами: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3299" y="1923727"/>
            <a:ext cx="4266968" cy="360979"/>
          </a:xfrm>
          <a:prstGeom prst="rect">
            <a:avLst/>
          </a:prstGeom>
        </p:spPr>
        <p:txBody>
          <a:bodyPr wrap="none" lIns="52688" tIns="26344" rIns="52688" bIns="26344">
            <a:spAutoFit/>
          </a:bodyPr>
          <a:lstStyle/>
          <a:p>
            <a:pPr marL="263439" indent="-263439">
              <a:buFont typeface="Arial" panose="020B0604020202020204" pitchFamily="34" charset="0"/>
              <a:buChar char="•"/>
            </a:pPr>
            <a:r>
              <a:rPr lang="ru-RU" sz="2000" b="1" dirty="0"/>
              <a:t>руководитель и организаторы ППЭ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64" y="1533271"/>
            <a:ext cx="983877" cy="18952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87509" y="2694840"/>
            <a:ext cx="4385846" cy="360979"/>
          </a:xfrm>
          <a:prstGeom prst="rect">
            <a:avLst/>
          </a:prstGeom>
        </p:spPr>
        <p:txBody>
          <a:bodyPr wrap="none" lIns="52688" tIns="26344" rIns="52688" bIns="26344">
            <a:spAutoFit/>
          </a:bodyPr>
          <a:lstStyle/>
          <a:p>
            <a:pPr marL="263439" indent="-263439">
              <a:buFont typeface="Arial" panose="020B0604020202020204" pitchFamily="34" charset="0"/>
              <a:buChar char="•"/>
            </a:pPr>
            <a:r>
              <a:rPr lang="ru-RU" sz="2000" b="1" dirty="0"/>
              <a:t>руководитель </a:t>
            </a:r>
            <a:r>
              <a:rPr lang="ru-RU" sz="2000" b="1" dirty="0" smtClean="0"/>
              <a:t>ОО (находится в ППЭ)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36" y="2629074"/>
            <a:ext cx="983877" cy="17336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87508" y="3142217"/>
            <a:ext cx="1534681" cy="360979"/>
          </a:xfrm>
          <a:prstGeom prst="rect">
            <a:avLst/>
          </a:prstGeom>
        </p:spPr>
        <p:txBody>
          <a:bodyPr wrap="none" lIns="52688" tIns="26344" rIns="52688" bIns="26344">
            <a:spAutoFit/>
          </a:bodyPr>
          <a:lstStyle/>
          <a:p>
            <a:pPr marL="263439" indent="-263439">
              <a:buFont typeface="Arial" panose="020B0604020202020204" pitchFamily="34" charset="0"/>
              <a:buChar char="•"/>
            </a:pPr>
            <a:r>
              <a:rPr lang="ru-RU" sz="2000" b="1" dirty="0" smtClean="0"/>
              <a:t>члены </a:t>
            </a:r>
            <a:r>
              <a:rPr lang="ru-RU" sz="2000" b="1" dirty="0"/>
              <a:t>ГЭК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540" y="1686552"/>
            <a:ext cx="1308260" cy="15887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6389" y="2605492"/>
            <a:ext cx="1067347" cy="14050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2006" y="4673017"/>
            <a:ext cx="975907" cy="25762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626" y="3423657"/>
            <a:ext cx="1988079" cy="218322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01571" y="3888943"/>
            <a:ext cx="3271952" cy="360979"/>
          </a:xfrm>
          <a:prstGeom prst="rect">
            <a:avLst/>
          </a:prstGeom>
        </p:spPr>
        <p:txBody>
          <a:bodyPr wrap="none" lIns="52688" tIns="26344" rIns="52688" bIns="26344">
            <a:spAutoFit/>
          </a:bodyPr>
          <a:lstStyle/>
          <a:p>
            <a:pPr marL="263439" indent="-263439">
              <a:buFont typeface="Arial" panose="020B0604020202020204" pitchFamily="34" charset="0"/>
              <a:buChar char="•"/>
            </a:pPr>
            <a:r>
              <a:rPr lang="ru-RU" sz="2000" b="1" dirty="0" smtClean="0"/>
              <a:t>технические специалисты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72213" y="4732574"/>
            <a:ext cx="4514791" cy="360979"/>
          </a:xfrm>
          <a:prstGeom prst="rect">
            <a:avLst/>
          </a:prstGeom>
        </p:spPr>
        <p:txBody>
          <a:bodyPr wrap="none" lIns="52688" tIns="26344" rIns="52688" bIns="26344">
            <a:spAutoFit/>
          </a:bodyPr>
          <a:lstStyle/>
          <a:p>
            <a:pPr marL="263439" indent="-263439">
              <a:buFont typeface="Arial" panose="020B0604020202020204" pitchFamily="34" charset="0"/>
              <a:buChar char="•"/>
            </a:pPr>
            <a:r>
              <a:rPr lang="ru-RU" sz="2000" b="1" dirty="0"/>
              <a:t>медицинские работники, ассистенты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95998" y="5234713"/>
            <a:ext cx="5994707" cy="668756"/>
          </a:xfrm>
          <a:prstGeom prst="rect">
            <a:avLst/>
          </a:prstGeom>
        </p:spPr>
        <p:txBody>
          <a:bodyPr wrap="square" lIns="52688" tIns="26344" rIns="52688" bIns="26344">
            <a:spAutoFit/>
          </a:bodyPr>
          <a:lstStyle/>
          <a:p>
            <a:pPr marL="263439" indent="-263439">
              <a:buFont typeface="Arial" panose="020B0604020202020204" pitchFamily="34" charset="0"/>
              <a:buChar char="•"/>
            </a:pPr>
            <a:r>
              <a:rPr lang="ru-RU" sz="2000" b="1" dirty="0"/>
              <a:t>сотрудники, осуществляющие охрану правопорядка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61094" y="6096009"/>
            <a:ext cx="6185190" cy="360979"/>
          </a:xfrm>
          <a:prstGeom prst="rect">
            <a:avLst/>
          </a:prstGeom>
        </p:spPr>
        <p:txBody>
          <a:bodyPr wrap="square" lIns="52688" tIns="26344" rIns="52688" bIns="26344">
            <a:spAutoFit/>
          </a:bodyPr>
          <a:lstStyle/>
          <a:p>
            <a:pPr marL="263439" indent="-263439">
              <a:buFont typeface="Arial" panose="020B0604020202020204" pitchFamily="34" charset="0"/>
              <a:buChar char="•"/>
            </a:pPr>
            <a:r>
              <a:rPr lang="ru-RU" sz="2000" b="1" dirty="0"/>
              <a:t>представители ОО, сопровождающие участников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42" y="4224642"/>
            <a:ext cx="1063119" cy="263335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84" y="5209892"/>
            <a:ext cx="625939" cy="185650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Лица, привлекаемые к проведению ГИА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55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221227"/>
              </p:ext>
            </p:extLst>
          </p:nvPr>
        </p:nvGraphicFramePr>
        <p:xfrm>
          <a:off x="439450" y="1574087"/>
          <a:ext cx="8229781" cy="4855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08091968"/>
              </p:ext>
            </p:extLst>
          </p:nvPr>
        </p:nvGraphicFramePr>
        <p:xfrm>
          <a:off x="698538" y="4693652"/>
          <a:ext cx="7723662" cy="1876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556652" y="1354190"/>
            <a:ext cx="7988127" cy="439794"/>
          </a:xfrm>
          <a:prstGeom prst="roundRect">
            <a:avLst/>
          </a:prstGeom>
          <a:solidFill>
            <a:srgbClr val="D9DADB"/>
          </a:solidFill>
          <a:ln>
            <a:solidFill>
              <a:srgbClr val="D9DAD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ЕГЭ проводится в пункте проведения экзамена (ППЭ)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Пункт проведения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42932979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20" y="3201166"/>
            <a:ext cx="1808293" cy="18506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6892"/>
            <a:ext cx="1886041" cy="211194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14261" y="1285750"/>
            <a:ext cx="7682758" cy="543153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dirty="0" smtClean="0">
                <a:solidFill>
                  <a:prstClr val="white"/>
                </a:solidFill>
              </a:rPr>
              <a:t>Представители СМИ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4" y="2023067"/>
            <a:ext cx="908476" cy="703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741" y="1983634"/>
            <a:ext cx="1704060" cy="121753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959280" y="1983635"/>
            <a:ext cx="6023461" cy="11751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marL="263439" indent="-263439" defTabSz="9842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присутствуют в аудиториях только </a:t>
            </a:r>
            <a:r>
              <a:rPr lang="ru-RU" b="1" dirty="0">
                <a:solidFill>
                  <a:srgbClr val="FF0000"/>
                </a:solidFill>
              </a:rPr>
              <a:t>до </a:t>
            </a:r>
            <a:r>
              <a:rPr lang="ru-RU" b="1" dirty="0" smtClean="0">
                <a:solidFill>
                  <a:srgbClr val="FF0000"/>
                </a:solidFill>
              </a:rPr>
              <a:t>момента выдачи участникам ЕГЭ ИК с ЭМ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54774" y="3158737"/>
            <a:ext cx="6167632" cy="571165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dirty="0" smtClean="0">
                <a:solidFill>
                  <a:prstClr val="white"/>
                </a:solidFill>
              </a:rPr>
              <a:t>Общественные наблюдатели, федеральные наблюдатели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17336" y="3916479"/>
            <a:ext cx="6905071" cy="163482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marL="197579" indent="-197579" defTabSz="9842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</a:rPr>
              <a:t>могут свободно перемещаться по ППЭ </a:t>
            </a:r>
            <a:r>
              <a:rPr lang="ru-RU" sz="1600" b="1" dirty="0" smtClean="0">
                <a:solidFill>
                  <a:prstClr val="black"/>
                </a:solidFill>
              </a:rPr>
              <a:t>(при этом в одной аудитории находится не более одного общественного наблюдателя)</a:t>
            </a:r>
            <a:endParaRPr lang="ru-RU" sz="1600" b="1" dirty="0">
              <a:solidFill>
                <a:prstClr val="black"/>
              </a:solidFill>
            </a:endParaRPr>
          </a:p>
          <a:p>
            <a:pPr marL="197579" indent="-197579" defTabSz="9842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</a:rPr>
              <a:t>фиксируют все нарушения во время проведения экзамена и направляют свои замечания в </a:t>
            </a:r>
            <a:r>
              <a:rPr lang="ru-RU" sz="1600" b="1" dirty="0" err="1" smtClean="0">
                <a:solidFill>
                  <a:prstClr val="black"/>
                </a:solidFill>
              </a:rPr>
              <a:t>ДОиН</a:t>
            </a:r>
            <a:r>
              <a:rPr lang="ru-RU" sz="1600" b="1" dirty="0" smtClean="0">
                <a:solidFill>
                  <a:prstClr val="black"/>
                </a:solidFill>
              </a:rPr>
              <a:t>, </a:t>
            </a:r>
            <a:r>
              <a:rPr lang="ru-RU" sz="1600" b="1" dirty="0">
                <a:solidFill>
                  <a:prstClr val="black"/>
                </a:solidFill>
              </a:rPr>
              <a:t>Рособрнадзор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5042" y="5725915"/>
            <a:ext cx="5616678" cy="567590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dirty="0" smtClean="0">
                <a:solidFill>
                  <a:prstClr val="white"/>
                </a:solidFill>
              </a:rPr>
              <a:t>Должностные лица </a:t>
            </a:r>
            <a:r>
              <a:rPr lang="ru-RU" dirty="0" err="1" smtClean="0">
                <a:solidFill>
                  <a:prstClr val="white"/>
                </a:solidFill>
              </a:rPr>
              <a:t>Рособрнадзора</a:t>
            </a:r>
            <a:r>
              <a:rPr lang="ru-RU" dirty="0" smtClean="0">
                <a:solidFill>
                  <a:prstClr val="white"/>
                </a:solidFill>
              </a:rPr>
              <a:t>. </a:t>
            </a:r>
            <a:r>
              <a:rPr lang="ru-RU" dirty="0" err="1" smtClean="0">
                <a:solidFill>
                  <a:prstClr val="white"/>
                </a:solidFill>
              </a:rPr>
              <a:t>Кузбассобрнадзора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8203" y="6378773"/>
            <a:ext cx="8975797" cy="422534"/>
          </a:xfrm>
          <a:prstGeom prst="rect">
            <a:avLst/>
          </a:prstGeom>
        </p:spPr>
        <p:txBody>
          <a:bodyPr wrap="square" lIns="52688" tIns="26344" rIns="52688" bIns="26344">
            <a:spAutoFit/>
          </a:bodyPr>
          <a:lstStyle/>
          <a:p>
            <a:pPr algn="ctr" defTabSz="984250"/>
            <a:r>
              <a:rPr lang="ru-RU" sz="1200" b="1" dirty="0">
                <a:solidFill>
                  <a:srgbClr val="FF0000"/>
                </a:solidFill>
              </a:rPr>
              <a:t>Допуск в ППЭ вышеперечисленных лиц осуществляется при наличии документов, </a:t>
            </a:r>
          </a:p>
          <a:p>
            <a:pPr algn="ctr" defTabSz="984250"/>
            <a:r>
              <a:rPr lang="ru-RU" sz="1200" b="1" dirty="0">
                <a:solidFill>
                  <a:srgbClr val="FF0000"/>
                </a:solidFill>
              </a:rPr>
              <a:t>удостоверяющих личность, и документов, подтверждающих их полномочия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Лица, имеющие право присутствовать в ППЭ 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65595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2"/>
          <p:cNvSpPr txBox="1">
            <a:spLocks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07950" y="1126800"/>
            <a:ext cx="8928100" cy="5731200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Документы, удостоверяющие личность граждан Российской Федерации</a:t>
            </a: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1. Паспорт гражданина Российской Федерации, удостоверяющий личность гражданина Российской Федерации на территории Российской </a:t>
            </a: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Федерации (форма 2П «Временное удостоверение личности гражданина РФ).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2. Паспорт гражданина Российской Федерации для выезда из Российской Федерации и въезда в Российскую Федерацию, удостоверяющий личность гражданина Российской Федерации за пределами территории Российской Федерации (заграничный).</a:t>
            </a: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3. Дипломатический паспорт.</a:t>
            </a: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4. Служебный паспорт.</a:t>
            </a: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5. </a:t>
            </a:r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Удостоверение личности военнослужащего </a:t>
            </a: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6. </a:t>
            </a:r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Временное удостоверение личности гражданина Российской Федерации, выдаваемое на период оформления паспорта.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Документы, удостоверяющие личность иностранных граждан</a:t>
            </a: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1. Паспорт </a:t>
            </a: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иностранного гражданина либо иной документ, установленный федеральным законом или признаваемый в соответствии с международным договором РФ в качестве документа, удостоверяющего личность иностранного гражданина.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2. Разрешение на временное проживание.</a:t>
            </a: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3. Вид на жительство. </a:t>
            </a:r>
            <a:endParaRPr lang="ru-RU" sz="1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indent="4500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4. Иные документы, предусмотренные федеральным законом или признаваемые </a:t>
            </a:r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соответствии с международным договором РФ в качестве документа, удостоверяющего личность иностранного гражданина</a:t>
            </a: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indent="4500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3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Документы</a:t>
            </a:r>
            <a:r>
              <a:rPr lang="ru-RU" sz="1300" b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удостоверяющие личность лица без гражданства</a:t>
            </a:r>
          </a:p>
          <a:p>
            <a:pPr indent="4500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1. </a:t>
            </a: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Документ, выданный </a:t>
            </a:r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иностранным государством и признаваемый в соответствии с международным договором РФ в качестве документа, удостоверяющего личность лица без гражданства</a:t>
            </a: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2. Вид на жительство</a:t>
            </a: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3. </a:t>
            </a:r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Иные документы, предусмотренные федеральным законом или признаваемые в соответствии с международным договором РФ в качестве документа, удостоверяющего </a:t>
            </a: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личность лица без гражданства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Документы, удостоверяющие личность беженцев</a:t>
            </a: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1. Удостоверение беженца.</a:t>
            </a: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2. Свидетельство о рассмотрении ходатайства о признании гражданина </a:t>
            </a: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беженцем на территории РФ.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Документы, удостоверяющие личность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228925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омер слайда 16"/>
          <p:cNvSpPr txBox="1">
            <a:spLocks noGrp="1"/>
          </p:cNvSpPr>
          <p:nvPr/>
        </p:nvSpPr>
        <p:spPr>
          <a:xfrm>
            <a:off x="68040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endParaRPr lang="ru-RU" sz="1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Номер слайда 16"/>
          <p:cNvSpPr txBox="1">
            <a:spLocks noGrp="1"/>
          </p:cNvSpPr>
          <p:nvPr/>
        </p:nvSpPr>
        <p:spPr>
          <a:xfrm>
            <a:off x="6876256" y="6453336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Явка в </a:t>
            </a: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пункт проведения экзамена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22589"/>
              </p:ext>
            </p:extLst>
          </p:nvPr>
        </p:nvGraphicFramePr>
        <p:xfrm>
          <a:off x="143506" y="1484784"/>
          <a:ext cx="8856986" cy="529534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940662"/>
                <a:gridCol w="2916324"/>
              </a:tblGrid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Лица, имеющие право находиться в ППЭ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 день экзамена</a:t>
                      </a:r>
                    </a:p>
                  </a:txBody>
                  <a:tcPr marL="7200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Время</a:t>
                      </a:r>
                    </a:p>
                  </a:txBody>
                  <a:tcPr marL="7200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496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Calibri" pitchFamily="34" charset="0"/>
                          <a:cs typeface="Calibri" pitchFamily="34" charset="0"/>
                        </a:rPr>
                        <a:t>РУКОВОДИТЕЛЬ ППЭ, РУКОВОДИТЕЛЬ</a:t>
                      </a:r>
                      <a:r>
                        <a:rPr lang="ru-RU" sz="1800" b="1" baseline="0" dirty="0" smtClean="0">
                          <a:latin typeface="Calibri" pitchFamily="34" charset="0"/>
                          <a:cs typeface="Calibri" pitchFamily="34" charset="0"/>
                        </a:rPr>
                        <a:t> ОО</a:t>
                      </a:r>
                      <a:endParaRPr lang="ru-RU" sz="18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200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7 часов 00 минут</a:t>
                      </a:r>
                    </a:p>
                  </a:txBody>
                  <a:tcPr marL="7200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10000"/>
                      </a:srgbClr>
                    </a:solidFill>
                  </a:tcPr>
                </a:tc>
              </a:tr>
              <a:tr h="496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ЧЛЕНЫ ГЭК    (С ЭКЗАМЕНАЦИОННЫМИ МАТЕРИАЛАМИ)</a:t>
                      </a:r>
                    </a:p>
                  </a:txBody>
                  <a:tcPr marL="7200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 часов 30 минут</a:t>
                      </a:r>
                    </a:p>
                  </a:txBody>
                  <a:tcPr marL="7200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4968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Calibri" pitchFamily="34" charset="0"/>
                          <a:cs typeface="Calibri" pitchFamily="34" charset="0"/>
                        </a:rPr>
                        <a:t>ОРГАНИЗАТОРЫ  ППЭ 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(ответственный организатор вне аудитории, уполномоченный руководителем ППЭ на проведение</a:t>
                      </a:r>
                      <a:r>
                        <a:rPr lang="ru-RU" sz="1800" b="1" i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регистрации лиц должен явиться в ППЭ ранее чем организаторы в аудитории)</a:t>
                      </a:r>
                      <a:endParaRPr lang="ru-RU" sz="1800" b="1" i="1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200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 часов 00 минут</a:t>
                      </a:r>
                    </a:p>
                  </a:txBody>
                  <a:tcPr marL="7200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10000"/>
                      </a:srgbClr>
                    </a:solidFill>
                  </a:tcPr>
                </a:tc>
              </a:tr>
              <a:tr h="99371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Calibri" pitchFamily="34" charset="0"/>
                          <a:cs typeface="Calibri" pitchFamily="34" charset="0"/>
                        </a:rPr>
                        <a:t>СОТРУДНИКИ, ОСУЩЕСТВЛЯЮЩИЕ ОХРАНУ ПРАВОПОРЯДКА</a:t>
                      </a:r>
                    </a:p>
                  </a:txBody>
                  <a:tcPr marL="7200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 часов 00 минут</a:t>
                      </a:r>
                    </a:p>
                  </a:txBody>
                  <a:tcPr marL="7200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49685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Calibri" pitchFamily="34" charset="0"/>
                          <a:cs typeface="Calibri" pitchFamily="34" charset="0"/>
                        </a:rPr>
                        <a:t>МЕДИЦИНСКИЕ РАБОТНИКИ, АССИСТЕНТЫ</a:t>
                      </a:r>
                    </a:p>
                  </a:txBody>
                  <a:tcPr marL="7200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8 часов 30 минут</a:t>
                      </a:r>
                    </a:p>
                  </a:txBody>
                  <a:tcPr marL="7200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10000"/>
                      </a:srgbClr>
                    </a:solidFill>
                  </a:tcPr>
                </a:tc>
              </a:tr>
              <a:tr h="49685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Calibri" pitchFamily="34" charset="0"/>
                          <a:cs typeface="Calibri" pitchFamily="34" charset="0"/>
                        </a:rPr>
                        <a:t>ОБЩЕСТВЕННЫЕ НАБЛЮДАТЕЛИ</a:t>
                      </a:r>
                    </a:p>
                  </a:txBody>
                  <a:tcPr marL="7200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9 часов 00 минут</a:t>
                      </a:r>
                    </a:p>
                  </a:txBody>
                  <a:tcPr marL="7200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20000"/>
                      </a:srgbClr>
                    </a:solidFill>
                  </a:tcPr>
                </a:tc>
              </a:tr>
              <a:tr h="49685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Calibri" pitchFamily="34" charset="0"/>
                          <a:cs typeface="Calibri" pitchFamily="34" charset="0"/>
                        </a:rPr>
                        <a:t>УЧАСТНИКИ ЕГЭ</a:t>
                      </a:r>
                    </a:p>
                  </a:txBody>
                  <a:tcPr marL="7200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с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 часов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00 минут</a:t>
                      </a:r>
                    </a:p>
                  </a:txBody>
                  <a:tcPr marL="7200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00FF">
                        <a:alpha val="1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омер слайда 16"/>
          <p:cNvSpPr txBox="1">
            <a:spLocks noGrp="1"/>
          </p:cNvSpPr>
          <p:nvPr/>
        </p:nvSpPr>
        <p:spPr>
          <a:xfrm>
            <a:off x="68040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endParaRPr lang="ru-RU" sz="1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750" y="1268413"/>
            <a:ext cx="8351838" cy="93662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Char char="•"/>
            </a:pPr>
            <a:r>
              <a:rPr lang="ru-RU" b="1">
                <a:solidFill>
                  <a:srgbClr val="2D2D8A"/>
                </a:solidFill>
                <a:latin typeface="Cambria" pitchFamily="18" charset="0"/>
              </a:rPr>
              <a:t>    </a:t>
            </a:r>
            <a:endParaRPr lang="ru-RU" b="1">
              <a:solidFill>
                <a:schemeClr val="accent2"/>
              </a:solidFill>
              <a:latin typeface="Cambria" pitchFamily="18" charset="0"/>
            </a:endParaRPr>
          </a:p>
        </p:txBody>
      </p:sp>
      <p:pic>
        <p:nvPicPr>
          <p:cNvPr id="4915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618" y="1323826"/>
            <a:ext cx="8678862" cy="3689350"/>
          </a:xfrm>
          <a:prstGeom prst="rect">
            <a:avLst/>
          </a:prstGeom>
          <a:noFill/>
          <a:ln>
            <a:noFill/>
          </a:ln>
          <a:effectLst>
            <a:outerShdw blurRad="50800" dist="35921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9"/>
          <p:cNvSpPr/>
          <p:nvPr/>
        </p:nvSpPr>
        <p:spPr>
          <a:xfrm>
            <a:off x="395536" y="5013177"/>
            <a:ext cx="8351838" cy="155071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indent="265113" algn="just"/>
            <a:r>
              <a:rPr lang="ru-RU" altLang="ru-RU" b="1" dirty="0" smtClean="0">
                <a:solidFill>
                  <a:schemeClr val="tx1"/>
                </a:solidFill>
                <a:latin typeface="+mj-lt"/>
              </a:rPr>
              <a:t>Трансляция и видеозапись </a:t>
            </a:r>
            <a:r>
              <a:rPr lang="ru-RU" altLang="ru-RU" b="1" dirty="0">
                <a:solidFill>
                  <a:schemeClr val="tx1"/>
                </a:solidFill>
                <a:latin typeface="+mj-lt"/>
              </a:rPr>
              <a:t>в </a:t>
            </a:r>
            <a:r>
              <a:rPr lang="ru-RU" altLang="ru-RU" b="1" dirty="0" smtClean="0">
                <a:solidFill>
                  <a:schemeClr val="tx1"/>
                </a:solidFill>
                <a:latin typeface="+mj-lt"/>
              </a:rPr>
              <a:t>штабе </a:t>
            </a:r>
            <a:r>
              <a:rPr lang="ru-RU" altLang="ru-RU" b="1" dirty="0">
                <a:solidFill>
                  <a:schemeClr val="tx1"/>
                </a:solidFill>
                <a:latin typeface="+mj-lt"/>
              </a:rPr>
              <a:t>ППЭ начинается </a:t>
            </a:r>
            <a:r>
              <a:rPr lang="ru-RU" altLang="ru-RU" b="1" dirty="0" smtClean="0">
                <a:solidFill>
                  <a:srgbClr val="C00000"/>
                </a:solidFill>
                <a:latin typeface="+mj-lt"/>
              </a:rPr>
              <a:t>за 30 минут</a:t>
            </a:r>
            <a:r>
              <a:rPr lang="ru-RU" altLang="ru-RU" b="1" dirty="0">
                <a:solidFill>
                  <a:srgbClr val="C00000"/>
                </a:solidFill>
                <a:latin typeface="+mj-lt"/>
              </a:rPr>
              <a:t> </a:t>
            </a:r>
            <a:r>
              <a:rPr lang="ru-RU" altLang="ru-RU" b="1" dirty="0" smtClean="0">
                <a:solidFill>
                  <a:srgbClr val="C00000"/>
                </a:solidFill>
                <a:latin typeface="+mj-lt"/>
              </a:rPr>
              <a:t>до момента доставки</a:t>
            </a:r>
            <a:r>
              <a:rPr lang="ru-RU" altLang="ru-RU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altLang="ru-RU" b="1" dirty="0">
                <a:solidFill>
                  <a:srgbClr val="C00000"/>
                </a:solidFill>
                <a:latin typeface="+mj-lt"/>
              </a:rPr>
              <a:t>экзаменационных </a:t>
            </a:r>
            <a:r>
              <a:rPr lang="ru-RU" altLang="ru-RU" b="1" dirty="0" smtClean="0">
                <a:solidFill>
                  <a:srgbClr val="C00000"/>
                </a:solidFill>
                <a:latin typeface="+mj-lt"/>
              </a:rPr>
              <a:t>материалов в ППЭ</a:t>
            </a:r>
            <a:r>
              <a:rPr lang="ru-RU" altLang="ru-RU" b="1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ru-RU" altLang="ru-R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altLang="ru-RU" b="1" dirty="0">
                <a:solidFill>
                  <a:srgbClr val="C00000"/>
                </a:solidFill>
                <a:latin typeface="+mj-lt"/>
              </a:rPr>
              <a:t>Не позднее</a:t>
            </a:r>
            <a:r>
              <a:rPr lang="ru-RU" altLang="ru-RU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altLang="ru-RU" b="1" dirty="0" smtClean="0">
                <a:solidFill>
                  <a:srgbClr val="C00000"/>
                </a:solidFill>
                <a:latin typeface="+mj-lt"/>
              </a:rPr>
              <a:t>08.00 </a:t>
            </a:r>
            <a:r>
              <a:rPr lang="ru-RU" altLang="ru-RU" b="1" dirty="0">
                <a:solidFill>
                  <a:srgbClr val="C00000"/>
                </a:solidFill>
                <a:latin typeface="+mj-lt"/>
              </a:rPr>
              <a:t>по местному времени</a:t>
            </a:r>
            <a:r>
              <a:rPr lang="ru-RU" altLang="ru-RU" b="1" dirty="0">
                <a:solidFill>
                  <a:schemeClr val="tx1"/>
                </a:solidFill>
                <a:latin typeface="+mj-lt"/>
              </a:rPr>
              <a:t> технический специалист должен проверить работоспособность программно-аппаратных комплексов (ПАК) во всех аудиториях ППЭ и убедиться, что режим записи включен.</a:t>
            </a:r>
            <a:r>
              <a:rPr lang="ru-RU" altLang="ru-RU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971550" y="1700213"/>
            <a:ext cx="5545138" cy="1441450"/>
            <a:chOff x="971600" y="1700808"/>
            <a:chExt cx="5544613" cy="1440160"/>
          </a:xfrm>
        </p:grpSpPr>
        <p:pic>
          <p:nvPicPr>
            <p:cNvPr id="49163" name="Picture 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71600" y="1700808"/>
              <a:ext cx="1872208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4" name="Picture 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57932" y="1700808"/>
              <a:ext cx="1858281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Номер слайда 16"/>
          <p:cNvSpPr txBox="1">
            <a:spLocks noGrp="1"/>
          </p:cNvSpPr>
          <p:nvPr/>
        </p:nvSpPr>
        <p:spPr>
          <a:xfrm>
            <a:off x="6804248" y="638132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Программно-аппаратные комплексы видеонаблюдения в пунктах проведения экзамена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709" y="3777374"/>
            <a:ext cx="950582" cy="17155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87317" y="1412776"/>
            <a:ext cx="8769363" cy="253371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b="1" i="1" dirty="0">
                <a:solidFill>
                  <a:schemeClr val="tx1"/>
                </a:solidFill>
                <a:latin typeface="+mj-lt"/>
              </a:rPr>
              <a:t>До организации входа участников в ППЭ:</a:t>
            </a:r>
          </a:p>
          <a:p>
            <a:pPr marL="263439" indent="-263439" defTabSz="9842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+mj-lt"/>
              </a:rPr>
              <a:t>Получение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электронных ЭМ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(форма 14-ППЭ), проверка комплектности и целостности ЭМ, размещение в сейфе ППЭ – </a:t>
            </a:r>
            <a:r>
              <a:rPr lang="ru-RU" b="1" dirty="0">
                <a:solidFill>
                  <a:srgbClr val="FF0000"/>
                </a:solidFill>
                <a:latin typeface="+mj-lt"/>
              </a:rPr>
              <a:t>не позднее 7.30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;</a:t>
            </a:r>
          </a:p>
          <a:p>
            <a:pPr marL="263439" indent="-263439" defTabSz="9842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Изучение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пакета руководителя ППЭ, регистрация (по форме ППЭ-07), распределение, назначение ответственных организаторов (форма ППЭ-07) – </a:t>
            </a:r>
            <a:r>
              <a:rPr lang="ru-RU" b="1" dirty="0">
                <a:solidFill>
                  <a:srgbClr val="FF0000"/>
                </a:solidFill>
                <a:latin typeface="+mj-lt"/>
              </a:rPr>
              <a:t>7.50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;</a:t>
            </a:r>
          </a:p>
          <a:p>
            <a:pPr marL="263439" indent="-263439" defTabSz="9842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+mj-lt"/>
              </a:rPr>
              <a:t> Проведение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инструктажа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работников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ППЭ,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выдача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ведомостей и протоколов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организаторам, выдача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медицинскому работнику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инструкции, журнала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учета участников ЕГЭ, обратившихся к медицинскому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работнику – </a:t>
            </a:r>
            <a:r>
              <a:rPr lang="ru-RU" b="1" dirty="0">
                <a:solidFill>
                  <a:srgbClr val="FF0000"/>
                </a:solidFill>
                <a:latin typeface="+mj-lt"/>
              </a:rPr>
              <a:t>не ранее 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8.15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8027" y="4265013"/>
            <a:ext cx="5050419" cy="22603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600" b="1" i="1" dirty="0">
                <a:solidFill>
                  <a:schemeClr val="tx1"/>
                </a:solidFill>
              </a:rPr>
              <a:t>Организаторам в аудиториях</a:t>
            </a:r>
          </a:p>
          <a:p>
            <a:pPr marL="263439" indent="-263439" defTabSz="9842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списки участников экзамена в аудитория, протоколы (формы ППЭ-05-01, ППЭ-05-02, </a:t>
            </a:r>
            <a:r>
              <a:rPr lang="ru-RU" sz="1600" dirty="0" smtClean="0">
                <a:solidFill>
                  <a:schemeClr val="tx1"/>
                </a:solidFill>
              </a:rPr>
              <a:t>ППЭ-12-02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smtClean="0">
                <a:solidFill>
                  <a:schemeClr val="tx1"/>
                </a:solidFill>
              </a:rPr>
              <a:t>ППЭ-12-03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smtClean="0">
                <a:solidFill>
                  <a:schemeClr val="tx1"/>
                </a:solidFill>
              </a:rPr>
              <a:t>ППЭ-12-04-МАШ, ППЭ-16</a:t>
            </a:r>
            <a:r>
              <a:rPr lang="ru-RU" sz="1600" dirty="0">
                <a:solidFill>
                  <a:schemeClr val="tx1"/>
                </a:solidFill>
              </a:rPr>
              <a:t>);</a:t>
            </a:r>
          </a:p>
          <a:p>
            <a:pPr marL="263439" indent="-263439" defTabSz="9842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таблички с номером аудитории, ножницы;</a:t>
            </a:r>
          </a:p>
          <a:p>
            <a:pPr marL="263439" indent="-263439" defTabSz="9842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инструкцию, зачитываемую организатором в аудитории перед началом экзамена для участников;</a:t>
            </a:r>
          </a:p>
          <a:p>
            <a:pPr marL="263439" indent="-263439" defTabSz="9842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ч</a:t>
            </a:r>
            <a:r>
              <a:rPr lang="ru-RU" sz="1600" dirty="0" smtClean="0">
                <a:solidFill>
                  <a:schemeClr val="tx1"/>
                </a:solidFill>
              </a:rPr>
              <a:t>ерновики</a:t>
            </a:r>
            <a:r>
              <a:rPr lang="ru-RU" sz="1600" dirty="0">
                <a:solidFill>
                  <a:schemeClr val="tx1"/>
                </a:solidFill>
              </a:rPr>
              <a:t>, конверты для упаковки </a:t>
            </a:r>
            <a:r>
              <a:rPr lang="ru-RU" sz="1600" dirty="0" smtClean="0">
                <a:solidFill>
                  <a:schemeClr val="tx1"/>
                </a:solidFill>
              </a:rPr>
              <a:t>черновиков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78939" y="4405978"/>
            <a:ext cx="3341533" cy="21193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600" b="1" i="1" dirty="0">
                <a:solidFill>
                  <a:schemeClr val="tx1"/>
                </a:solidFill>
              </a:rPr>
              <a:t>Ответственному организатору вне аудитории </a:t>
            </a:r>
          </a:p>
          <a:p>
            <a:pPr algn="ctr" defTabSz="984250"/>
            <a:r>
              <a:rPr lang="ru-RU" sz="1600" dirty="0" smtClean="0">
                <a:solidFill>
                  <a:schemeClr val="tx1"/>
                </a:solidFill>
              </a:rPr>
              <a:t>ППЭ-06-01 «Список участников ГИА ОО», ППЭ-06-02 «Список участников ГИА в ППЭ по алфавиту» </a:t>
            </a:r>
            <a:r>
              <a:rPr lang="ru-RU" sz="1600" dirty="0">
                <a:solidFill>
                  <a:schemeClr val="tx1"/>
                </a:solidFill>
              </a:rPr>
              <a:t>– для размещения  на информационном стенде при входе в ППЭ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3351">
            <a:off x="6137666" y="4065933"/>
            <a:ext cx="771869" cy="4471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9991">
            <a:off x="4876270" y="4093530"/>
            <a:ext cx="1310908" cy="236582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Подготовительные мероприятия в день экзамена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8078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Упаковочные материалы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1772816"/>
            <a:ext cx="846772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56388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4523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/>
              <a:t>Не позднее 8.45 пройти в свою аудиторию, проверить ее готовность к экзамену и приступить к выполнению своих обязанностей;</a:t>
            </a:r>
          </a:p>
          <a:p>
            <a:r>
              <a:rPr lang="ru-RU" sz="2000" dirty="0"/>
              <a:t>Вывесить у входа в аудиторию 1 экз. списка участников в аудитории ППЭ (ППЭ-05-01).</a:t>
            </a:r>
          </a:p>
          <a:p>
            <a:r>
              <a:rPr lang="ru-RU" sz="2000" dirty="0"/>
              <a:t>Подготовить на доске необходимую информацию для заполнения бланков регистрации.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Раздать на рабочие места </a:t>
            </a:r>
            <a:r>
              <a:rPr lang="ru-RU" sz="2000" dirty="0" smtClean="0"/>
              <a:t>участников </a:t>
            </a:r>
            <a:r>
              <a:rPr lang="ru-RU" sz="2000" dirty="0"/>
              <a:t>черновики </a:t>
            </a:r>
            <a:r>
              <a:rPr lang="ru-RU" sz="2000" dirty="0" smtClean="0"/>
              <a:t>(</a:t>
            </a:r>
            <a:r>
              <a:rPr lang="ru-RU" sz="2000" dirty="0"/>
              <a:t>минимальное количество – </a:t>
            </a:r>
            <a:r>
              <a:rPr lang="ru-RU" sz="2000" dirty="0" smtClean="0"/>
              <a:t>два </a:t>
            </a:r>
            <a:r>
              <a:rPr lang="ru-RU" sz="2000" dirty="0"/>
              <a:t>листа) на каждого участника.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23794" y="1239341"/>
            <a:ext cx="3813189" cy="330201"/>
          </a:xfrm>
          <a:prstGeom prst="rect">
            <a:avLst/>
          </a:prstGeom>
        </p:spPr>
        <p:txBody>
          <a:bodyPr wrap="none" lIns="52688" tIns="26344" rIns="52688" bIns="26344">
            <a:spAutoFit/>
          </a:bodyPr>
          <a:lstStyle/>
          <a:p>
            <a:r>
              <a:rPr lang="ru-RU" b="1" dirty="0">
                <a:solidFill>
                  <a:srgbClr val="006AB3"/>
                </a:solidFill>
              </a:rPr>
              <a:t>Организаторы в аудитории обязаны: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Подготовка аудиторий ППЭ организаторами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76052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11" y="2336885"/>
            <a:ext cx="3870740" cy="27682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809" y="1246569"/>
            <a:ext cx="2996809" cy="306732"/>
          </a:xfrm>
          <a:prstGeom prst="rect">
            <a:avLst/>
          </a:prstGeom>
        </p:spPr>
        <p:txBody>
          <a:bodyPr wrap="square" lIns="52688" tIns="26344" rIns="52688" bIns="26344">
            <a:spAutoFit/>
          </a:bodyPr>
          <a:lstStyle/>
          <a:p>
            <a:pPr defTabSz="984250"/>
            <a:r>
              <a:rPr lang="ru-RU" sz="1600" b="1" dirty="0">
                <a:solidFill>
                  <a:srgbClr val="FF0000"/>
                </a:solidFill>
              </a:rPr>
              <a:t>С 9:00 в день экзамена.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0811" y="1591166"/>
            <a:ext cx="8676291" cy="4190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b="1" dirty="0">
                <a:solidFill>
                  <a:srgbClr val="006AB3"/>
                </a:solidFill>
              </a:rPr>
              <a:t>Паспортный контроль. Организатор на входе в ППЭ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42585" y="2196453"/>
            <a:ext cx="4468855" cy="800499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600" dirty="0">
                <a:solidFill>
                  <a:prstClr val="white"/>
                </a:solidFill>
              </a:rPr>
              <a:t>проверяет документ, удостоверяющий личность участника, наличие его в списке распределения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21429" y="3223855"/>
            <a:ext cx="4911165" cy="3500300"/>
          </a:xfrm>
          <a:prstGeom prst="rect">
            <a:avLst/>
          </a:prstGeom>
        </p:spPr>
        <p:txBody>
          <a:bodyPr wrap="square" lIns="52688" tIns="26344" rIns="52688" bIns="26344">
            <a:spAutoFit/>
          </a:bodyPr>
          <a:lstStyle/>
          <a:p>
            <a:pPr algn="ctr" defTabSz="984250"/>
            <a:r>
              <a:rPr lang="ru-RU" sz="1600" b="1" dirty="0">
                <a:solidFill>
                  <a:srgbClr val="FF0000"/>
                </a:solidFill>
                <a:latin typeface="+mj-lt"/>
              </a:rPr>
              <a:t>в случае отсутствия у обучающегося документа, </a:t>
            </a:r>
          </a:p>
          <a:p>
            <a:pPr algn="ctr" defTabSz="984250"/>
            <a:r>
              <a:rPr lang="ru-RU" sz="1600" b="1" dirty="0">
                <a:solidFill>
                  <a:srgbClr val="FF0000"/>
                </a:solidFill>
                <a:latin typeface="+mj-lt"/>
              </a:rPr>
              <a:t>его личность ПИСЬМЕННО подтверждает сопровождающий в форме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ППЭ-20 «Акт об идентификации личности участника ГИА»</a:t>
            </a:r>
            <a:endParaRPr lang="ru-RU" sz="1600" b="1" dirty="0">
              <a:solidFill>
                <a:srgbClr val="FF0000"/>
              </a:solidFill>
              <a:latin typeface="+mj-lt"/>
            </a:endParaRPr>
          </a:p>
          <a:p>
            <a:pPr algn="ctr" defTabSz="984250"/>
            <a:endParaRPr lang="ru-RU" sz="1600" b="1" dirty="0">
              <a:solidFill>
                <a:srgbClr val="FF0000"/>
              </a:solidFill>
              <a:latin typeface="+mj-lt"/>
            </a:endParaRPr>
          </a:p>
          <a:p>
            <a:pPr algn="ctr" defTabSz="984250"/>
            <a:r>
              <a:rPr lang="ru-RU" sz="1600" b="1" dirty="0">
                <a:solidFill>
                  <a:srgbClr val="FF0000"/>
                </a:solidFill>
                <a:latin typeface="+mj-lt"/>
              </a:rPr>
              <a:t>в случае отсутствия документа у выпускника прошлых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лет он </a:t>
            </a:r>
            <a:r>
              <a:rPr lang="ru-RU" sz="1600" b="1" dirty="0">
                <a:solidFill>
                  <a:srgbClr val="FF0000"/>
                </a:solidFill>
                <a:latin typeface="+mj-lt"/>
              </a:rPr>
              <a:t>не допускается в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ППЭ </a:t>
            </a:r>
            <a:r>
              <a:rPr lang="ru-RU" sz="1600" b="1" dirty="0">
                <a:solidFill>
                  <a:srgbClr val="FF0000"/>
                </a:solidFill>
                <a:latin typeface="+mj-lt"/>
              </a:rPr>
              <a:t>(руководитель ППЭ в присутствии члена ГЭК составляет акт о не допуске участника ЕГЭ в ППЭ)</a:t>
            </a:r>
          </a:p>
          <a:p>
            <a:pPr algn="ctr" defTabSz="984250"/>
            <a:endParaRPr lang="ru-RU" sz="1600" b="1" dirty="0" smtClean="0">
              <a:solidFill>
                <a:srgbClr val="FF0000"/>
              </a:solidFill>
              <a:latin typeface="+mj-lt"/>
            </a:endParaRPr>
          </a:p>
          <a:p>
            <a:pPr algn="ctr" defTabSz="984250"/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если </a:t>
            </a:r>
            <a:r>
              <a:rPr lang="ru-RU" sz="1600" b="1" dirty="0">
                <a:solidFill>
                  <a:srgbClr val="FF0000"/>
                </a:solidFill>
                <a:latin typeface="+mj-lt"/>
              </a:rPr>
              <a:t>участник ЕГЭ отсутствует в списках распределения в данный ППЭ, он не допускается в ППЭ (руководитель ППЭ в присутствии члена ГЭК составляет акт о не допуске участника ЕГЭ в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ППЭ)</a:t>
            </a:r>
            <a:endParaRPr lang="ru-RU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19" y="5229200"/>
            <a:ext cx="3945218" cy="1494955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600" dirty="0">
                <a:solidFill>
                  <a:prstClr val="white"/>
                </a:solidFill>
              </a:rPr>
              <a:t>Организаторы вне аудитории указывают участникам на необходимость оставить личные вещи (в специально выделенном </a:t>
            </a:r>
            <a:r>
              <a:rPr lang="ru-RU" sz="1600" dirty="0" smtClean="0">
                <a:solidFill>
                  <a:prstClr val="white"/>
                </a:solidFill>
              </a:rPr>
              <a:t>до </a:t>
            </a:r>
            <a:r>
              <a:rPr lang="ru-RU" sz="1600" dirty="0">
                <a:solidFill>
                  <a:prstClr val="white"/>
                </a:solidFill>
              </a:rPr>
              <a:t>ППЭ месте для личных вещей участников)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Организация входа участников в ППЭ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230965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227" y="1414879"/>
            <a:ext cx="4142035" cy="29366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19261" y="1556792"/>
            <a:ext cx="4557232" cy="2447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600" b="1" dirty="0" smtClean="0">
                <a:solidFill>
                  <a:schemeClr val="tx1"/>
                </a:solidFill>
              </a:rPr>
              <a:t>Организаторы (работники по обеспечению охраны ОО) (или совместно с сотрудниками, осуществляющими охрану правопорядка, и (или) сотрудниками органов внутренних дел (полиции)с </a:t>
            </a:r>
            <a:r>
              <a:rPr lang="ru-RU" sz="1600" b="1" dirty="0">
                <a:solidFill>
                  <a:schemeClr val="tx1"/>
                </a:solidFill>
              </a:rPr>
              <a:t>использованием </a:t>
            </a:r>
            <a:r>
              <a:rPr lang="ru-RU" sz="1600" b="1" dirty="0" err="1">
                <a:solidFill>
                  <a:schemeClr val="tx1"/>
                </a:solidFill>
              </a:rPr>
              <a:t>металлодетекторов</a:t>
            </a:r>
            <a:r>
              <a:rPr lang="ru-RU" sz="1600" b="1" dirty="0">
                <a:solidFill>
                  <a:schemeClr val="tx1"/>
                </a:solidFill>
              </a:rPr>
              <a:t> проверяют наличие у участников ЕГЭ запрещенных средств. При появлении сигнала </a:t>
            </a:r>
            <a:r>
              <a:rPr lang="ru-RU" sz="1600" b="1" dirty="0" err="1">
                <a:solidFill>
                  <a:schemeClr val="tx1"/>
                </a:solidFill>
              </a:rPr>
              <a:t>металлодетектора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организатор </a:t>
            </a:r>
            <a:r>
              <a:rPr lang="ru-RU" sz="1600" b="1" dirty="0">
                <a:solidFill>
                  <a:schemeClr val="tx1"/>
                </a:solidFill>
              </a:rPr>
              <a:t>предлагают участнику ЕГЭ показать предмет, вызывающий сигнал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854" y="4051963"/>
            <a:ext cx="4040640" cy="28897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7227" y="4495650"/>
            <a:ext cx="3939866" cy="20023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600" b="1" dirty="0">
                <a:solidFill>
                  <a:schemeClr val="tx1"/>
                </a:solidFill>
              </a:rPr>
              <a:t>По медицинским показаниям при </a:t>
            </a:r>
            <a:r>
              <a:rPr lang="ru-RU" sz="1600" b="1" dirty="0" smtClean="0">
                <a:solidFill>
                  <a:schemeClr val="tx1"/>
                </a:solidFill>
              </a:rPr>
              <a:t>предоставлении подтверждающего документа) участник </a:t>
            </a:r>
            <a:r>
              <a:rPr lang="ru-RU" sz="1600" b="1" dirty="0">
                <a:solidFill>
                  <a:schemeClr val="tx1"/>
                </a:solidFill>
              </a:rPr>
              <a:t>ЕГЭ может быть освобожден от проверки с использованием </a:t>
            </a:r>
            <a:r>
              <a:rPr lang="ru-RU" sz="1600" b="1" dirty="0" err="1">
                <a:solidFill>
                  <a:schemeClr val="tx1"/>
                </a:solidFill>
              </a:rPr>
              <a:t>металлодетекторов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Организация входа участников в ППЭ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308420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145087"/>
              </p:ext>
            </p:extLst>
          </p:nvPr>
        </p:nvGraphicFramePr>
        <p:xfrm>
          <a:off x="196626" y="2016941"/>
          <a:ext cx="8750746" cy="2734171"/>
        </p:xfrm>
        <a:graphic>
          <a:graphicData uri="http://schemas.openxmlformats.org/drawingml/2006/table">
            <a:tbl>
              <a:tblPr/>
              <a:tblGrid>
                <a:gridCol w="2170216"/>
                <a:gridCol w="6580530"/>
              </a:tblGrid>
              <a:tr h="2857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Предмет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Дополнительные материалы и оборудование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Математика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Линейка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Физика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Непрограммируемый калькулятор*, линейка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Химия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Непрограммируемый калькулятор*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География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Линейка, непрограммируемый калькулятор* и транспортир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90" name="Прямоугольник 8"/>
          <p:cNvSpPr>
            <a:spLocks noChangeArrowheads="1"/>
          </p:cNvSpPr>
          <p:nvPr/>
        </p:nvSpPr>
        <p:spPr bwMode="auto">
          <a:xfrm>
            <a:off x="519113" y="1484784"/>
            <a:ext cx="8143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Разрешается использовать на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экзаменах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312" y="4818738"/>
            <a:ext cx="74546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*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Непрограммируемые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калькуляторы: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а) обеспечивают выполнение арифметических вычислений (сложение, вычитание, умножение, деление, извлечение корня) и вычисление тригонометрических функций (</a:t>
            </a:r>
            <a:r>
              <a:rPr lang="en-US" sz="1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sin</a:t>
            </a:r>
            <a:r>
              <a:rPr lang="ru-RU" sz="1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cos</a:t>
            </a:r>
            <a:r>
              <a:rPr lang="ru-RU" sz="1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1" dirty="0" err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tg</a:t>
            </a:r>
            <a:r>
              <a:rPr lang="ru-RU" sz="1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sz="1400" b="1" dirty="0" err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ctg</a:t>
            </a:r>
            <a:r>
              <a:rPr lang="ru-RU" sz="1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1" dirty="0" err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arcsin</a:t>
            </a:r>
            <a:r>
              <a:rPr lang="ru-RU" sz="1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arcos</a:t>
            </a:r>
            <a:r>
              <a:rPr lang="ru-RU" sz="1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400" b="1" dirty="0" err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arctg</a:t>
            </a:r>
            <a:r>
              <a:rPr lang="ru-RU" sz="1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); 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б) не осуществляют функции средства связи, хранилища базы данных и не имеют доступ к сетям передачи данных (в том числе к сети «Интернет»).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4808376"/>
            <a:ext cx="1269920" cy="15343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Разрешенные дополнительные устройства для всех участников ЕГЭ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069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883533"/>
              </p:ext>
            </p:extLst>
          </p:nvPr>
        </p:nvGraphicFramePr>
        <p:xfrm>
          <a:off x="457111" y="1599796"/>
          <a:ext cx="8229781" cy="4997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Пункт проведения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4025399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238462"/>
              </p:ext>
            </p:extLst>
          </p:nvPr>
        </p:nvGraphicFramePr>
        <p:xfrm>
          <a:off x="590691" y="1225550"/>
          <a:ext cx="822978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Нарушения Порядка проведения ГИА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9512" y="5922963"/>
            <a:ext cx="8483476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C00000"/>
                </a:solidFill>
                <a:cs typeface="Calibri" pitchFamily="34" charset="0"/>
              </a:rPr>
              <a:t>Лицам, которым не запрещено иметь при себе средства связи, -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C00000"/>
                </a:solidFill>
                <a:cs typeface="Calibri" pitchFamily="34" charset="0"/>
              </a:rPr>
              <a:t>пользоваться ими вне штаба ППЭ</a:t>
            </a:r>
            <a:endParaRPr lang="ru-RU" sz="1800" b="1" dirty="0">
              <a:solidFill>
                <a:srgbClr val="C0000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419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Заголовок 2"/>
          <p:cNvSpPr txBox="1">
            <a:spLocks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6659" y="1412776"/>
            <a:ext cx="6762750" cy="1584325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организаторам, медицинским работникам, ассистентам, оказывающим необходимую помощь участникам ЕГЭ с ОВЗ, детям-инвалидам и 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инвалидам </a:t>
            </a:r>
            <a:r>
              <a:rPr lang="ru-RU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– иметь при себе средства связи </a:t>
            </a:r>
            <a:r>
              <a:rPr lang="ru-RU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запрещается</a:t>
            </a:r>
          </a:p>
        </p:txBody>
      </p:sp>
      <p:pic>
        <p:nvPicPr>
          <p:cNvPr id="21513" name="Рисунок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935" y="1916832"/>
            <a:ext cx="1582291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96659" y="3212976"/>
            <a:ext cx="4893316" cy="327205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E2001A"/>
                </a:solidFill>
                <a:latin typeface="+mj-lt"/>
                <a:cs typeface="Times New Roman" panose="02020603050405020304" pitchFamily="18" charset="0"/>
              </a:rPr>
              <a:t>В день экзамена иметь при себе средства связи вправе: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руководители </a:t>
            </a:r>
            <a:r>
              <a:rPr lang="ru-RU" alt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ППЭ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члены </a:t>
            </a:r>
            <a:r>
              <a:rPr lang="ru-RU" alt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ГЭК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руководители ОО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технические специалисты</a:t>
            </a:r>
            <a:endParaRPr lang="ru-RU" altLang="ru-RU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сотрудники </a:t>
            </a:r>
            <a:r>
              <a:rPr lang="ru-RU" alt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охраны правопорядка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представители </a:t>
            </a:r>
            <a:r>
              <a:rPr lang="ru-RU" alt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СМИ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общественный </a:t>
            </a:r>
            <a:r>
              <a:rPr lang="ru-RU" alt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наблюдатели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должностные </a:t>
            </a:r>
            <a:r>
              <a:rPr lang="ru-RU" alt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лица </a:t>
            </a:r>
            <a:r>
              <a:rPr lang="ru-RU" altLang="ru-RU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Рособрнадзора</a:t>
            </a:r>
            <a:r>
              <a:rPr lang="ru-RU" alt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  </a:t>
            </a:r>
          </a:p>
          <a:p>
            <a:pPr eaLnBrk="1" hangingPunct="1"/>
            <a:r>
              <a:rPr lang="ru-RU" alt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   </a:t>
            </a:r>
            <a:r>
              <a:rPr lang="ru-RU" altLang="ru-RU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Кузбассобрнадзора</a:t>
            </a:r>
            <a:endParaRPr lang="ru-RU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05764" y="3934604"/>
            <a:ext cx="3446462" cy="1828800"/>
          </a:xfrm>
          <a:prstGeom prst="roundRect">
            <a:avLst/>
          </a:prstGeom>
          <a:noFill/>
          <a:ln w="38100"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Использовать только в Штабе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Только в связи со служебной необходимостью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141525" y="188912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Использование средств </a:t>
            </a: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связи </a:t>
            </a: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в пункте проведения экзамена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1058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Нарушения Порядка проведения ГИА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70604" y="1212341"/>
            <a:ext cx="7802792" cy="584192"/>
            <a:chOff x="0" y="87008"/>
            <a:chExt cx="7802792" cy="584192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0" y="87008"/>
              <a:ext cx="7802792" cy="584192"/>
            </a:xfrm>
            <a:prstGeom prst="roundRect">
              <a:avLst>
                <a:gd name="adj" fmla="val 10000"/>
              </a:avLst>
            </a:prstGeom>
            <a:solidFill>
              <a:srgbClr val="006AB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1619463" y="87008"/>
              <a:ext cx="6183329" cy="58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Участникам запрещается иметь при себе:</a:t>
              </a:r>
              <a:endParaRPr lang="ru-RU" sz="16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45299" y="5132446"/>
            <a:ext cx="7802792" cy="584192"/>
            <a:chOff x="0" y="730105"/>
            <a:chExt cx="7802792" cy="584192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0" y="730105"/>
              <a:ext cx="7802792" cy="584192"/>
            </a:xfrm>
            <a:prstGeom prst="roundRect">
              <a:avLst>
                <a:gd name="adj" fmla="val 10000"/>
              </a:avLst>
            </a:prstGeom>
            <a:solidFill>
              <a:srgbClr val="006AB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6"/>
            <p:cNvSpPr/>
            <p:nvPr/>
          </p:nvSpPr>
          <p:spPr>
            <a:xfrm>
              <a:off x="1619463" y="730105"/>
              <a:ext cx="6183329" cy="58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уведомление о регистрации на экзамены</a:t>
              </a:r>
              <a:endParaRPr lang="ru-RU" sz="16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70604" y="2498536"/>
            <a:ext cx="7802792" cy="584192"/>
            <a:chOff x="0" y="1373203"/>
            <a:chExt cx="7802792" cy="584192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0" y="1373203"/>
              <a:ext cx="7802792" cy="584192"/>
            </a:xfrm>
            <a:prstGeom prst="roundRect">
              <a:avLst>
                <a:gd name="adj" fmla="val 10000"/>
              </a:avLst>
            </a:prstGeom>
            <a:solidFill>
              <a:srgbClr val="006AB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8"/>
            <p:cNvSpPr/>
            <p:nvPr/>
          </p:nvSpPr>
          <p:spPr>
            <a:xfrm>
              <a:off x="1619463" y="1373203"/>
              <a:ext cx="6183329" cy="58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электронно-вычислительную технику</a:t>
              </a:r>
              <a:endParaRPr lang="ru-RU" sz="16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70604" y="3141634"/>
            <a:ext cx="7802792" cy="584192"/>
            <a:chOff x="0" y="2016301"/>
            <a:chExt cx="7802792" cy="58419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0" y="2016301"/>
              <a:ext cx="7802792" cy="584192"/>
            </a:xfrm>
            <a:prstGeom prst="roundRect">
              <a:avLst>
                <a:gd name="adj" fmla="val 10000"/>
              </a:avLst>
            </a:prstGeom>
            <a:solidFill>
              <a:srgbClr val="006AB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10"/>
            <p:cNvSpPr/>
            <p:nvPr/>
          </p:nvSpPr>
          <p:spPr>
            <a:xfrm>
              <a:off x="1619463" y="2016301"/>
              <a:ext cx="6183329" cy="58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фото, аудио и видеоаппаратуру</a:t>
              </a:r>
              <a:endParaRPr lang="ru-RU" sz="1600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70604" y="3784731"/>
            <a:ext cx="7802792" cy="584192"/>
            <a:chOff x="0" y="2659398"/>
            <a:chExt cx="7802792" cy="58419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0" y="2659398"/>
              <a:ext cx="7802792" cy="584192"/>
            </a:xfrm>
            <a:prstGeom prst="roundRect">
              <a:avLst>
                <a:gd name="adj" fmla="val 10000"/>
              </a:avLst>
            </a:prstGeom>
            <a:solidFill>
              <a:srgbClr val="006AB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12"/>
            <p:cNvSpPr/>
            <p:nvPr/>
          </p:nvSpPr>
          <p:spPr>
            <a:xfrm>
              <a:off x="1619463" y="2659398"/>
              <a:ext cx="6183329" cy="58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справочные материалы</a:t>
              </a:r>
              <a:endParaRPr lang="ru-RU" sz="1600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70604" y="4427829"/>
            <a:ext cx="7802792" cy="584192"/>
            <a:chOff x="0" y="3302496"/>
            <a:chExt cx="7802792" cy="584192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0" y="3302496"/>
              <a:ext cx="7802792" cy="584192"/>
            </a:xfrm>
            <a:prstGeom prst="roundRect">
              <a:avLst>
                <a:gd name="adj" fmla="val 10000"/>
              </a:avLst>
            </a:prstGeom>
            <a:solidFill>
              <a:srgbClr val="006AB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14"/>
            <p:cNvSpPr/>
            <p:nvPr/>
          </p:nvSpPr>
          <p:spPr>
            <a:xfrm>
              <a:off x="1619463" y="3302496"/>
              <a:ext cx="6183329" cy="58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письменные заметки и иные средства хранения и передачи информации</a:t>
              </a:r>
              <a:endParaRPr lang="ru-RU" sz="16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70604" y="5782609"/>
            <a:ext cx="7992384" cy="915073"/>
            <a:chOff x="-110260" y="4604414"/>
            <a:chExt cx="8061561" cy="661742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-110260" y="4604414"/>
              <a:ext cx="7802792" cy="661740"/>
            </a:xfrm>
            <a:prstGeom prst="roundRect">
              <a:avLst>
                <a:gd name="adj" fmla="val 10000"/>
              </a:avLst>
            </a:prstGeom>
            <a:solidFill>
              <a:srgbClr val="006AB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16"/>
            <p:cNvSpPr/>
            <p:nvPr/>
          </p:nvSpPr>
          <p:spPr>
            <a:xfrm>
              <a:off x="1638254" y="4604416"/>
              <a:ext cx="6313047" cy="661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выносить из аудиторий и ППЭ экзаменационные материалы </a:t>
              </a:r>
              <a:br>
                <a:rPr lang="ru-RU" sz="1600" kern="1200" dirty="0" smtClean="0"/>
              </a:br>
              <a:r>
                <a:rPr lang="ru-RU" sz="1600" kern="1200" dirty="0" smtClean="0"/>
                <a:t>на бумажном или электронном носителях, фотографировать или переписывать задания ЭМ</a:t>
              </a:r>
              <a:endParaRPr lang="ru-RU" sz="1600" kern="1200" dirty="0"/>
            </a:p>
          </p:txBody>
        </p:sp>
      </p:grpSp>
      <p:sp>
        <p:nvSpPr>
          <p:cNvPr id="36" name="Скругленный прямоугольник 35"/>
          <p:cNvSpPr/>
          <p:nvPr/>
        </p:nvSpPr>
        <p:spPr>
          <a:xfrm>
            <a:off x="1111720" y="1237853"/>
            <a:ext cx="764127" cy="533167"/>
          </a:xfrm>
          <a:prstGeom prst="roundRect">
            <a:avLst>
              <a:gd name="adj" fmla="val 10000"/>
            </a:avLst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Скругленный прямоугольник 37"/>
          <p:cNvSpPr/>
          <p:nvPr/>
        </p:nvSpPr>
        <p:spPr>
          <a:xfrm>
            <a:off x="1111722" y="2524048"/>
            <a:ext cx="764127" cy="533167"/>
          </a:xfrm>
          <a:prstGeom prst="roundRect">
            <a:avLst>
              <a:gd name="adj" fmla="val 10000"/>
            </a:avLst>
          </a:prstGeo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Скругленный прямоугольник 38"/>
          <p:cNvSpPr/>
          <p:nvPr/>
        </p:nvSpPr>
        <p:spPr>
          <a:xfrm>
            <a:off x="1111722" y="3180120"/>
            <a:ext cx="764127" cy="533167"/>
          </a:xfrm>
          <a:prstGeom prst="roundRect">
            <a:avLst>
              <a:gd name="adj" fmla="val 10000"/>
            </a:avLst>
          </a:prstGeo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Скругленный прямоугольник 39"/>
          <p:cNvSpPr/>
          <p:nvPr/>
        </p:nvSpPr>
        <p:spPr>
          <a:xfrm>
            <a:off x="1111722" y="3823217"/>
            <a:ext cx="764127" cy="533167"/>
          </a:xfrm>
          <a:prstGeom prst="roundRect">
            <a:avLst>
              <a:gd name="adj" fmla="val 10000"/>
            </a:avLst>
          </a:prstGeo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Скругленный прямоугольник 40"/>
          <p:cNvSpPr/>
          <p:nvPr/>
        </p:nvSpPr>
        <p:spPr>
          <a:xfrm>
            <a:off x="1111722" y="4466315"/>
            <a:ext cx="764127" cy="533167"/>
          </a:xfrm>
          <a:prstGeom prst="roundRect">
            <a:avLst>
              <a:gd name="adj" fmla="val 10000"/>
            </a:avLst>
          </a:prstGeo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Скругленный прямоугольник 41"/>
          <p:cNvSpPr/>
          <p:nvPr/>
        </p:nvSpPr>
        <p:spPr>
          <a:xfrm>
            <a:off x="1141525" y="5132446"/>
            <a:ext cx="764127" cy="533167"/>
          </a:xfrm>
          <a:prstGeom prst="roundRect">
            <a:avLst>
              <a:gd name="adj" fmla="val 10000"/>
            </a:avLst>
          </a:prstGeo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3" name="Группа 42"/>
          <p:cNvGrpSpPr/>
          <p:nvPr/>
        </p:nvGrpSpPr>
        <p:grpSpPr>
          <a:xfrm>
            <a:off x="689395" y="1856808"/>
            <a:ext cx="7802792" cy="584192"/>
            <a:chOff x="0" y="730105"/>
            <a:chExt cx="7802792" cy="584192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0" y="730105"/>
              <a:ext cx="7802792" cy="584192"/>
            </a:xfrm>
            <a:prstGeom prst="roundRect">
              <a:avLst>
                <a:gd name="adj" fmla="val 10000"/>
              </a:avLst>
            </a:prstGeom>
            <a:solidFill>
              <a:srgbClr val="006AB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Скругленный прямоугольник 6"/>
            <p:cNvSpPr/>
            <p:nvPr/>
          </p:nvSpPr>
          <p:spPr>
            <a:xfrm>
              <a:off x="1619463" y="730105"/>
              <a:ext cx="6183329" cy="58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средства связи</a:t>
              </a:r>
              <a:endParaRPr lang="ru-RU" sz="1600" kern="1200" dirty="0"/>
            </a:p>
          </p:txBody>
        </p:sp>
      </p:grpSp>
      <p:sp>
        <p:nvSpPr>
          <p:cNvPr id="46" name="Скругленный прямоугольник 45"/>
          <p:cNvSpPr/>
          <p:nvPr/>
        </p:nvSpPr>
        <p:spPr>
          <a:xfrm>
            <a:off x="1116013" y="5973563"/>
            <a:ext cx="764127" cy="533167"/>
          </a:xfrm>
          <a:prstGeom prst="roundRect">
            <a:avLst>
              <a:gd name="adj" fmla="val 10000"/>
            </a:avLst>
          </a:prstGeo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Скругленный прямоугольник 46"/>
          <p:cNvSpPr/>
          <p:nvPr/>
        </p:nvSpPr>
        <p:spPr>
          <a:xfrm>
            <a:off x="1111721" y="1882320"/>
            <a:ext cx="764127" cy="533167"/>
          </a:xfrm>
          <a:prstGeom prst="roundRect">
            <a:avLst>
              <a:gd name="adj" fmla="val 10000"/>
            </a:avLst>
          </a:prstGeo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6305458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auto-edu.ru/pars_docs/refs/14/13489/13489_html_m1d8cd39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8484" y="1839698"/>
            <a:ext cx="3266234" cy="452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001090" y="1570256"/>
            <a:ext cx="4922449" cy="1353509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rtlCol="0" anchor="ctr"/>
          <a:lstStyle/>
          <a:p>
            <a:pPr algn="ctr" defTabSz="767871">
              <a:spcBef>
                <a:spcPts val="288"/>
              </a:spcBef>
              <a:tabLst>
                <a:tab pos="263439" algn="l"/>
              </a:tabLst>
            </a:pPr>
            <a:r>
              <a:rPr lang="ru-RU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30 декабря 2001 г. № 195</a:t>
            </a:r>
          </a:p>
          <a:p>
            <a:pPr algn="ctr" defTabSz="767871">
              <a:spcAft>
                <a:spcPts val="288"/>
              </a:spcAft>
              <a:tabLst>
                <a:tab pos="263439" algn="l"/>
              </a:tabLst>
            </a:pPr>
            <a:r>
              <a:rPr lang="ru-RU" sz="14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Кодекс Российской Федерации об административных правонарушениях</a:t>
            </a:r>
            <a:r>
              <a:rPr lang="ru-RU" sz="14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05355" y="3349691"/>
            <a:ext cx="4922449" cy="1475273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rtlCol="0" anchor="ctr"/>
          <a:lstStyle/>
          <a:p>
            <a:pPr algn="just" defTabSz="767871">
              <a:spcAft>
                <a:spcPts val="576"/>
              </a:spcAft>
            </a:pPr>
            <a:r>
              <a:rPr lang="ru-RU" sz="13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Статья 13.11</a:t>
            </a:r>
            <a:r>
              <a:rPr lang="ru-RU" sz="1300" dirty="0">
                <a:solidFill>
                  <a:schemeClr val="tx1"/>
                </a:solidFill>
                <a:cs typeface="Times New Roman" panose="02020603050405020304" pitchFamily="18" charset="0"/>
              </a:rPr>
              <a:t>. Нарушение установленного законом порядка сбора, хранения, использования или распространения информации о гражданах (персональных данных)</a:t>
            </a:r>
          </a:p>
          <a:p>
            <a:pPr algn="just" defTabSz="767871">
              <a:spcAft>
                <a:spcPts val="576"/>
              </a:spcAft>
            </a:pPr>
            <a:r>
              <a:rPr lang="ru-RU" sz="13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Статья 13.12. </a:t>
            </a:r>
            <a:r>
              <a:rPr lang="ru-RU" sz="1300" dirty="0">
                <a:solidFill>
                  <a:schemeClr val="tx1"/>
                </a:solidFill>
                <a:cs typeface="Times New Roman" panose="02020603050405020304" pitchFamily="18" charset="0"/>
              </a:rPr>
              <a:t>Нарушение правил защиты информации</a:t>
            </a:r>
          </a:p>
          <a:p>
            <a:pPr algn="just" defTabSz="767871"/>
            <a:r>
              <a:rPr lang="ru-RU" sz="13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Статья 13.14. </a:t>
            </a:r>
            <a:r>
              <a:rPr lang="ru-RU" sz="1300" dirty="0">
                <a:solidFill>
                  <a:schemeClr val="tx1"/>
                </a:solidFill>
                <a:cs typeface="Times New Roman" panose="02020603050405020304" pitchFamily="18" charset="0"/>
              </a:rPr>
              <a:t>Разглашение информации с ограниченным доступом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01090" y="5250891"/>
            <a:ext cx="4922449" cy="1353509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rtlCol="0" anchor="ctr"/>
          <a:lstStyle/>
          <a:p>
            <a:pPr algn="ctr" defTabSz="767871"/>
            <a:r>
              <a:rPr lang="ru-RU" sz="1400" dirty="0">
                <a:solidFill>
                  <a:schemeClr val="tx1"/>
                </a:solidFill>
              </a:rPr>
              <a:t>Нарушение установленного законом порядка влечет </a:t>
            </a:r>
            <a:r>
              <a:rPr lang="ru-RU" sz="1400" b="1" dirty="0">
                <a:solidFill>
                  <a:schemeClr val="tx1"/>
                </a:solidFill>
              </a:rPr>
              <a:t>предупреждение</a:t>
            </a:r>
            <a:r>
              <a:rPr lang="ru-RU" sz="1400" dirty="0">
                <a:solidFill>
                  <a:schemeClr val="tx1"/>
                </a:solidFill>
              </a:rPr>
              <a:t> или </a:t>
            </a:r>
            <a:r>
              <a:rPr lang="ru-RU" sz="1400" b="1" dirty="0">
                <a:solidFill>
                  <a:schemeClr val="tx1"/>
                </a:solidFill>
              </a:rPr>
              <a:t>наложение административного штрафа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Ответственность за нарушение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установленного закона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86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Ответственность за нарушение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установленного закона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514" y="1484784"/>
            <a:ext cx="871296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1</a:t>
            </a:r>
            <a:r>
              <a:rPr lang="ru-RU" sz="1400" b="1" dirty="0"/>
              <a:t>. За нарушение установленного законодательство РФ в области </a:t>
            </a:r>
            <a:r>
              <a:rPr lang="ru-RU" sz="1400" b="1" dirty="0" smtClean="0"/>
              <a:t>образования Порядка проведения </a:t>
            </a:r>
            <a:r>
              <a:rPr lang="ru-RU" sz="1400" b="1" dirty="0"/>
              <a:t>государственной итоговой аттестации, в том числе в форме </a:t>
            </a:r>
            <a:r>
              <a:rPr lang="ru-RU" sz="1400" b="1" dirty="0" smtClean="0"/>
              <a:t>ЕГЭ, предусмотрены</a:t>
            </a:r>
            <a:r>
              <a:rPr lang="ru-RU" sz="1400" b="1" dirty="0"/>
              <a:t>:</a:t>
            </a:r>
          </a:p>
          <a:p>
            <a:r>
              <a:rPr lang="ru-RU" sz="1400" b="1" dirty="0" smtClean="0"/>
              <a:t>- удаление </a:t>
            </a:r>
            <a:r>
              <a:rPr lang="ru-RU" sz="1400" b="1" dirty="0"/>
              <a:t>участника ЕГЭ из аудитории;</a:t>
            </a:r>
          </a:p>
          <a:p>
            <a:r>
              <a:rPr lang="ru-RU" sz="1400" b="1" dirty="0" smtClean="0"/>
              <a:t>- аннулирование </a:t>
            </a:r>
            <a:r>
              <a:rPr lang="ru-RU" sz="1400" b="1" dirty="0"/>
              <a:t>результатов;</a:t>
            </a:r>
          </a:p>
          <a:p>
            <a:r>
              <a:rPr lang="ru-RU" sz="1400" b="1" dirty="0" smtClean="0"/>
              <a:t>- административная </a:t>
            </a:r>
            <a:r>
              <a:rPr lang="ru-RU" sz="1400" b="1" dirty="0"/>
              <a:t>и уголовная ответственность.</a:t>
            </a:r>
          </a:p>
          <a:p>
            <a:r>
              <a:rPr lang="ru-RU" sz="1400" b="1" dirty="0"/>
              <a:t>2. Кодексом РФ «Об административных нарушениях» предусмотрены </a:t>
            </a:r>
            <a:r>
              <a:rPr lang="ru-RU" sz="1400" b="1" dirty="0" smtClean="0"/>
              <a:t>административная ответственность </a:t>
            </a:r>
            <a:r>
              <a:rPr lang="ru-RU" sz="1400" b="1" dirty="0"/>
              <a:t>граждан и должностных лиц, привлекаемых к проведению ЕГЭ, </a:t>
            </a:r>
            <a:r>
              <a:rPr lang="ru-RU" sz="1400" b="1" dirty="0" smtClean="0"/>
              <a:t>а также </a:t>
            </a:r>
            <a:r>
              <a:rPr lang="ru-RU" sz="1400" b="1" dirty="0"/>
              <a:t>формы административного наказания, административные штрафы для граждан </a:t>
            </a:r>
            <a:r>
              <a:rPr lang="ru-RU" sz="1400" b="1" dirty="0" smtClean="0"/>
              <a:t>и должностных </a:t>
            </a:r>
            <a:r>
              <a:rPr lang="ru-RU" sz="1400" b="1" dirty="0"/>
              <a:t>лиц, дисквалификация для должностных лиц.</a:t>
            </a:r>
          </a:p>
          <a:p>
            <a:r>
              <a:rPr lang="ru-RU" sz="1400" b="1" dirty="0" smtClean="0"/>
              <a:t>- </a:t>
            </a:r>
            <a:r>
              <a:rPr lang="ru-RU" sz="1400" b="1" i="1" dirty="0" smtClean="0"/>
              <a:t>Статья </a:t>
            </a:r>
            <a:r>
              <a:rPr lang="ru-RU" sz="1400" b="1" i="1" dirty="0"/>
              <a:t>13.14 и п.4 ст.19.30 Кодекса РФ «Об административных правонарушениях».</a:t>
            </a:r>
          </a:p>
          <a:p>
            <a:r>
              <a:rPr lang="ru-RU" sz="1400" b="1" dirty="0"/>
              <a:t>3. Разглашение информации, доступ к которой ограничен федеральным законом (</a:t>
            </a:r>
            <a:r>
              <a:rPr lang="ru-RU" sz="1400" b="1" dirty="0" smtClean="0"/>
              <a:t>за исключением </a:t>
            </a:r>
            <a:r>
              <a:rPr lang="ru-RU" sz="1400" b="1" dirty="0"/>
              <a:t>случаев, если разглашение такой информации влечет </a:t>
            </a:r>
            <a:r>
              <a:rPr lang="ru-RU" sz="1400" b="1" dirty="0" smtClean="0"/>
              <a:t>уголовную ответственность</a:t>
            </a:r>
            <a:r>
              <a:rPr lang="ru-RU" sz="1400" b="1" dirty="0"/>
              <a:t>), лицом, получившим доступ к такой информации в связи </a:t>
            </a:r>
            <a:r>
              <a:rPr lang="ru-RU" sz="1400" b="1" dirty="0" smtClean="0"/>
              <a:t>с исполнением </a:t>
            </a:r>
            <a:r>
              <a:rPr lang="ru-RU" sz="1400" b="1" dirty="0"/>
              <a:t>служебных или профессиональных обязанностей … влечет </a:t>
            </a:r>
            <a:r>
              <a:rPr lang="ru-RU" sz="1400" b="1" dirty="0" smtClean="0"/>
              <a:t>наложение административного </a:t>
            </a:r>
            <a:r>
              <a:rPr lang="ru-RU" sz="1400" b="1" dirty="0"/>
              <a:t>штрафа:</a:t>
            </a:r>
          </a:p>
          <a:p>
            <a:r>
              <a:rPr lang="ru-RU" sz="1400" b="1" dirty="0"/>
              <a:t>-</a:t>
            </a:r>
            <a:r>
              <a:rPr lang="ru-RU" sz="1400" b="1" dirty="0" smtClean="0"/>
              <a:t> </a:t>
            </a:r>
            <a:r>
              <a:rPr lang="ru-RU" sz="1400" b="1" dirty="0"/>
              <a:t>на граждан – в размере от пятисот до одной тысячи рублей;</a:t>
            </a:r>
          </a:p>
          <a:p>
            <a:r>
              <a:rPr lang="ru-RU" sz="1400" b="1" dirty="0"/>
              <a:t> </a:t>
            </a:r>
            <a:r>
              <a:rPr lang="ru-RU" sz="1400" b="1" dirty="0" smtClean="0"/>
              <a:t>- на </a:t>
            </a:r>
            <a:r>
              <a:rPr lang="ru-RU" sz="1400" b="1" dirty="0"/>
              <a:t>должностных лиц – от четырех тысяч до пяти тысяч рублей.</a:t>
            </a:r>
          </a:p>
          <a:p>
            <a:r>
              <a:rPr lang="ru-RU" sz="1400" b="1" dirty="0"/>
              <a:t>4. В случае нарушения требований к ведению образовательной деятельности </a:t>
            </a:r>
            <a:r>
              <a:rPr lang="ru-RU" sz="1400" b="1" dirty="0" smtClean="0"/>
              <a:t>и организации </a:t>
            </a:r>
            <a:r>
              <a:rPr lang="ru-RU" sz="1400" b="1" dirty="0"/>
              <a:t>образовательного процесса, а именно умышленное искажение </a:t>
            </a:r>
            <a:r>
              <a:rPr lang="ru-RU" sz="1400" b="1" dirty="0" smtClean="0"/>
              <a:t>результатов государственной </a:t>
            </a:r>
            <a:r>
              <a:rPr lang="ru-RU" sz="1400" b="1" dirty="0"/>
              <a:t>итоговой аттестации и предусмотренных </a:t>
            </a:r>
            <a:r>
              <a:rPr lang="ru-RU" sz="1400" b="1"/>
              <a:t>законодательством </a:t>
            </a:r>
            <a:r>
              <a:rPr lang="ru-RU" sz="1400" b="1" smtClean="0"/>
              <a:t>об образовании </a:t>
            </a:r>
            <a:r>
              <a:rPr lang="ru-RU" sz="1400" b="1" dirty="0"/>
              <a:t>олимпиад школьников, а равно нарушение </a:t>
            </a:r>
            <a:r>
              <a:rPr lang="ru-RU" sz="1400" b="1" dirty="0" smtClean="0"/>
              <a:t>установленного законодательством </a:t>
            </a:r>
            <a:r>
              <a:rPr lang="ru-RU" sz="1400" b="1" dirty="0"/>
              <a:t>об образовании порядка проведения государственной </a:t>
            </a:r>
            <a:r>
              <a:rPr lang="ru-RU" sz="1400" b="1" dirty="0" smtClean="0"/>
              <a:t>итоговой аттестации </a:t>
            </a:r>
            <a:r>
              <a:rPr lang="ru-RU" sz="1400" b="1" dirty="0"/>
              <a:t>– влечет наложение административного штрафа:</a:t>
            </a:r>
          </a:p>
          <a:p>
            <a:r>
              <a:rPr lang="ru-RU" sz="1400" b="1" dirty="0"/>
              <a:t>-</a:t>
            </a:r>
            <a:r>
              <a:rPr lang="ru-RU" sz="1400" b="1" dirty="0" smtClean="0"/>
              <a:t> </a:t>
            </a:r>
            <a:r>
              <a:rPr lang="ru-RU" sz="1400" b="1" dirty="0"/>
              <a:t>на граждан в размере от трех тысяч до пяти тысяч рублей;</a:t>
            </a:r>
          </a:p>
          <a:p>
            <a:r>
              <a:rPr lang="ru-RU" sz="1400" b="1" dirty="0"/>
              <a:t>-</a:t>
            </a:r>
            <a:r>
              <a:rPr lang="ru-RU" sz="1400" b="1" dirty="0" smtClean="0"/>
              <a:t> </a:t>
            </a:r>
            <a:r>
              <a:rPr lang="ru-RU" sz="1400" b="1" dirty="0"/>
              <a:t>на должностных лиц – от двадцати тысяч до сорока тысяч рублей;</a:t>
            </a:r>
          </a:p>
          <a:p>
            <a:r>
              <a:rPr lang="ru-RU" sz="1400" b="1" dirty="0"/>
              <a:t>-</a:t>
            </a:r>
            <a:r>
              <a:rPr lang="ru-RU" sz="1400" b="1" dirty="0" smtClean="0"/>
              <a:t> </a:t>
            </a:r>
            <a:r>
              <a:rPr lang="ru-RU" sz="1400" b="1" dirty="0"/>
              <a:t>на юридических лиц – от пятидесяти тысяч до двухсот тысяч рублей.</a:t>
            </a:r>
          </a:p>
        </p:txBody>
      </p:sp>
    </p:spTree>
    <p:extLst>
      <p:ext uri="{BB962C8B-B14F-4D97-AF65-F5344CB8AC3E}">
        <p14:creationId xmlns:p14="http://schemas.microsoft.com/office/powerpoint/2010/main" val="2122947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855" y="1794555"/>
            <a:ext cx="4548955" cy="34244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8781" y="1306093"/>
            <a:ext cx="4280074" cy="440134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marL="360000" defTabSz="984250"/>
            <a:r>
              <a:rPr lang="ru-RU" dirty="0">
                <a:solidFill>
                  <a:schemeClr val="tx1"/>
                </a:solidFill>
              </a:rPr>
              <a:t>Организаторы вне аудитории помогают участникам ЕГЭ ориентироваться в помещениях ППЭ, указывать местонахождение нужной аудитории, а также осуществлять контроль за перемещением по ППЭ лиц, имеющих право присутствовать в ППЭ в день проведения экзамена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Организация передвижения по ППЭ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533966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412776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/>
              <a:t>Организатор вне аудитории </a:t>
            </a:r>
            <a:r>
              <a:rPr lang="ru-RU" sz="1600" dirty="0" smtClean="0"/>
              <a:t>провожает </a:t>
            </a:r>
            <a:r>
              <a:rPr lang="ru-RU" sz="1600" dirty="0"/>
              <a:t>участников экзамена до аудитории </a:t>
            </a:r>
          </a:p>
          <a:p>
            <a:endParaRPr lang="ru-RU" sz="1600" dirty="0"/>
          </a:p>
          <a:p>
            <a:pPr>
              <a:buFont typeface="Wingdings" pitchFamily="2" charset="2"/>
              <a:buChar char="ü"/>
            </a:pPr>
            <a:r>
              <a:rPr lang="ru-RU" sz="1600" dirty="0"/>
              <a:t>При входе в аудиторию организатор в аудитории отмечает явку в форме: </a:t>
            </a:r>
          </a:p>
          <a:p>
            <a:pPr marL="878129" indent="-516816"/>
            <a:r>
              <a:rPr lang="ru-RU" sz="1600" dirty="0"/>
              <a:t>ППЭ-05-01 «Список </a:t>
            </a:r>
            <a:r>
              <a:rPr lang="ru-RU" sz="1600" dirty="0" smtClean="0"/>
              <a:t>участников ГИА в аудитории ППЭ», </a:t>
            </a:r>
            <a:endParaRPr lang="ru-RU" sz="1600" dirty="0"/>
          </a:p>
          <a:p>
            <a:pPr marL="878129" indent="-516816"/>
            <a:r>
              <a:rPr lang="ru-RU" sz="1600" dirty="0"/>
              <a:t>ППЭ-05-02 «Протокол проведения </a:t>
            </a:r>
            <a:r>
              <a:rPr lang="ru-RU" sz="1600" dirty="0" smtClean="0"/>
              <a:t>ГИА </a:t>
            </a:r>
            <a:r>
              <a:rPr lang="ru-RU" sz="1600" dirty="0"/>
              <a:t>в </a:t>
            </a:r>
            <a:r>
              <a:rPr lang="ru-RU" sz="1600" dirty="0" smtClean="0"/>
              <a:t>аудитории», </a:t>
            </a:r>
            <a:r>
              <a:rPr lang="ru-RU" sz="1600" dirty="0"/>
              <a:t>сверяет паспортные данные участника, в случае </a:t>
            </a:r>
            <a:r>
              <a:rPr lang="ru-RU" sz="1600" dirty="0" smtClean="0"/>
              <a:t>несовпадения </a:t>
            </a:r>
            <a:r>
              <a:rPr lang="ru-RU" sz="1600" dirty="0"/>
              <a:t>заполняется ведомость коррекции персональных данных (ППЭ-12-02)</a:t>
            </a:r>
          </a:p>
          <a:p>
            <a:endParaRPr lang="ru-RU" sz="1600" dirty="0"/>
          </a:p>
          <a:p>
            <a:pPr>
              <a:buFont typeface="Wingdings" pitchFamily="2" charset="2"/>
              <a:buChar char="ü"/>
            </a:pPr>
            <a:r>
              <a:rPr lang="ru-RU" sz="1600" dirty="0"/>
              <a:t>Второй организатор </a:t>
            </a:r>
            <a:r>
              <a:rPr lang="ru-RU" sz="1600" dirty="0" smtClean="0"/>
              <a:t>должен проследить,</a:t>
            </a:r>
          </a:p>
          <a:p>
            <a:pPr>
              <a:buNone/>
            </a:pPr>
            <a:r>
              <a:rPr lang="ru-RU" sz="1600" dirty="0" smtClean="0"/>
              <a:t>чтобы участник занял отведенное место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9748" y="4509120"/>
            <a:ext cx="3678196" cy="18002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600" b="1" dirty="0">
                <a:solidFill>
                  <a:srgbClr val="FF0000"/>
                </a:solidFill>
              </a:rPr>
              <a:t>Участники занимают свои места, не переговариваются, не меняются местами, имеют при себе документ, удостоверяющий личность, черную </a:t>
            </a:r>
            <a:r>
              <a:rPr lang="ru-RU" sz="1600" b="1" dirty="0" err="1">
                <a:solidFill>
                  <a:srgbClr val="FF0000"/>
                </a:solidFill>
              </a:rPr>
              <a:t>гелевую</a:t>
            </a:r>
            <a:r>
              <a:rPr lang="ru-RU" sz="1600" b="1" dirty="0">
                <a:solidFill>
                  <a:srgbClr val="FF0000"/>
                </a:solidFill>
              </a:rPr>
              <a:t> ручку, доп. материалы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19461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Распределение участников по аудиториям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1" y="3140968"/>
            <a:ext cx="5466400" cy="423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48690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24525" y="1331199"/>
            <a:ext cx="8699599" cy="7957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 9.30 </a:t>
            </a:r>
            <a:r>
              <a:rPr lang="ru-RU" dirty="0" smtClean="0">
                <a:solidFill>
                  <a:schemeClr val="tx1"/>
                </a:solidFill>
              </a:rPr>
              <a:t>в Штабе ППЭ член ГЭК, используя свой </a:t>
            </a:r>
            <a:r>
              <a:rPr lang="ru-RU" dirty="0" err="1" smtClean="0">
                <a:solidFill>
                  <a:schemeClr val="tx1"/>
                </a:solidFill>
              </a:rPr>
              <a:t>токен</a:t>
            </a:r>
            <a:r>
              <a:rPr lang="ru-RU" dirty="0" smtClean="0">
                <a:solidFill>
                  <a:schemeClr val="tx1"/>
                </a:solidFill>
              </a:rPr>
              <a:t>, совместно с техническим специалистом скачивают ключ доступа к ЭМ.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53953" y="3430441"/>
            <a:ext cx="2540555" cy="1047328"/>
          </a:xfrm>
          <a:prstGeom prst="roundRect">
            <a:avLst/>
          </a:prstGeom>
          <a:solidFill>
            <a:srgbClr val="D9DADB"/>
          </a:solidFill>
          <a:ln>
            <a:solidFill>
              <a:srgbClr val="E2001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b="1" dirty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070" y="3430441"/>
            <a:ext cx="3702303" cy="10473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defTabSz="984250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Загружает ключ доступа к Э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М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в ПО </a:t>
            </a:r>
          </a:p>
          <a:p>
            <a:pPr defTabSz="984250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Печати 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ЭМ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в каждой аудитории</a:t>
            </a:r>
          </a:p>
          <a:p>
            <a:pPr defTabSz="984250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Запускает АРМ Организатора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70247" y="4639113"/>
            <a:ext cx="2524261" cy="1070714"/>
          </a:xfrm>
          <a:prstGeom prst="roundRect">
            <a:avLst/>
          </a:prstGeom>
          <a:solidFill>
            <a:srgbClr val="D9DADB"/>
          </a:solidFill>
          <a:ln>
            <a:solidFill>
              <a:srgbClr val="E2001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b="1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2036" y="4640449"/>
            <a:ext cx="3704337" cy="10693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defTabSz="984250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Подключается к станции печати </a:t>
            </a:r>
            <a:r>
              <a:rPr lang="ru-RU" sz="16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токен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и вводит пароль доступа (активирует ключ доступа к 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ЭМ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24525" y="2282698"/>
            <a:ext cx="8699599" cy="92135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b="1" dirty="0" smtClean="0">
                <a:solidFill>
                  <a:schemeClr val="tx1"/>
                </a:solidFill>
              </a:rPr>
              <a:t>После успешного скачивания ключа доступа к ЭМ с федерального портала член ГЭК и технический специалист в каждой аудитории загружают и активируют ключ доступа к ЭМ. 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888" y="3375799"/>
            <a:ext cx="975815" cy="1283335"/>
          </a:xfrm>
          <a:prstGeom prst="rect">
            <a:avLst/>
          </a:prstGeom>
        </p:spPr>
      </p:pic>
      <p:pic>
        <p:nvPicPr>
          <p:cNvPr id="20" name="Picture 13" descr="3D деловой человек на телефоне - Стоковое фото andresr #77571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9013" y="4678928"/>
            <a:ext cx="909683" cy="118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Нашивка 20"/>
          <p:cNvSpPr/>
          <p:nvPr/>
        </p:nvSpPr>
        <p:spPr>
          <a:xfrm rot="10800000">
            <a:off x="4102393" y="3834991"/>
            <a:ext cx="275783" cy="284110"/>
          </a:xfrm>
          <a:prstGeom prst="chevron">
            <a:avLst/>
          </a:prstGeom>
          <a:solidFill>
            <a:srgbClr val="D9DADB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rtlCol="0" anchor="ctr"/>
          <a:lstStyle/>
          <a:p>
            <a:pPr algn="ctr" defTabSz="984250"/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 rot="10800000">
            <a:off x="4119738" y="4968648"/>
            <a:ext cx="275783" cy="284110"/>
          </a:xfrm>
          <a:prstGeom prst="chevron">
            <a:avLst/>
          </a:prstGeom>
          <a:solidFill>
            <a:srgbClr val="D9DADB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rtlCol="0" anchor="ctr"/>
          <a:lstStyle/>
          <a:p>
            <a:pPr algn="ctr" defTabSz="984250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Подготовка к печати ЭМ в аудитории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726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896" y="2495247"/>
            <a:ext cx="1681219" cy="220549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549" y="1225550"/>
            <a:ext cx="7884955" cy="4902301"/>
          </a:xfrm>
        </p:spPr>
        <p:txBody>
          <a:bodyPr>
            <a:normAutofit/>
          </a:bodyPr>
          <a:lstStyle/>
          <a:p>
            <a:pPr marL="107022" indent="361314" algn="just">
              <a:buNone/>
            </a:pPr>
            <a:r>
              <a:rPr lang="ru-RU" sz="2100" dirty="0"/>
              <a:t>Не позднее 9.45 ответственный организатор в аудитории по местному времени получает от руководителя ППЭ в Штабе ППЭ: </a:t>
            </a:r>
          </a:p>
          <a:p>
            <a:pPr marL="771107" indent="-302772">
              <a:buFont typeface="Wingdings" pitchFamily="2" charset="2"/>
              <a:buChar char="ü"/>
            </a:pPr>
            <a:r>
              <a:rPr lang="ru-RU" sz="2100" dirty="0" smtClean="0"/>
              <a:t>сейф-пакеты с электронными носителями с ЭМ; </a:t>
            </a:r>
            <a:endParaRPr lang="ru-RU" sz="2100" dirty="0"/>
          </a:p>
          <a:p>
            <a:pPr marL="771107" indent="-302772">
              <a:buFont typeface="Wingdings" pitchFamily="2" charset="2"/>
              <a:buChar char="ü"/>
            </a:pPr>
            <a:r>
              <a:rPr lang="ru-RU" sz="2100" dirty="0"/>
              <a:t>возвратные доставочные пакеты для упаковки бланков </a:t>
            </a:r>
            <a:r>
              <a:rPr lang="ru-RU" sz="2100" dirty="0" smtClean="0"/>
              <a:t>ЕГЭ; </a:t>
            </a:r>
          </a:p>
          <a:p>
            <a:pPr marL="771107" indent="-302772">
              <a:buFont typeface="Wingdings" pitchFamily="2" charset="2"/>
              <a:buChar char="ü"/>
            </a:pPr>
            <a:r>
              <a:rPr lang="ru-RU" sz="2100" dirty="0" smtClean="0"/>
              <a:t>сейф-пакеты для упаковки использованных КИМ;</a:t>
            </a:r>
            <a:endParaRPr lang="ru-RU" sz="2100" dirty="0"/>
          </a:p>
          <a:p>
            <a:pPr marL="771107" indent="-302772">
              <a:buFont typeface="Wingdings" pitchFamily="2" charset="2"/>
              <a:buChar char="ü"/>
            </a:pPr>
            <a:r>
              <a:rPr lang="ru-RU" sz="2100" dirty="0"/>
              <a:t>дополнительные бланки ответов № </a:t>
            </a:r>
            <a:r>
              <a:rPr lang="ru-RU" sz="2100" dirty="0" smtClean="0"/>
              <a:t>2;</a:t>
            </a:r>
          </a:p>
          <a:p>
            <a:pPr marL="771107" indent="-302772">
              <a:buFont typeface="Wingdings" pitchFamily="2" charset="2"/>
              <a:buChar char="ü"/>
            </a:pPr>
            <a:r>
              <a:rPr lang="ru-RU" sz="2100" dirty="0" smtClean="0"/>
              <a:t>возвратные доставочные пакеты для упаковки испорченных ЭМ;</a:t>
            </a:r>
          </a:p>
          <a:p>
            <a:pPr marL="771107" indent="-302772">
              <a:buFont typeface="Wingdings" pitchFamily="2" charset="2"/>
              <a:buChar char="ü"/>
            </a:pPr>
            <a:r>
              <a:rPr lang="ru-RU" sz="2100" dirty="0" smtClean="0"/>
              <a:t>Форма ППЭ-11 «Сопроводительный бланк к материалам ЕГЭ»</a:t>
            </a:r>
          </a:p>
          <a:p>
            <a:pPr marL="156417" indent="-156417" algn="just">
              <a:buNone/>
            </a:pPr>
            <a:r>
              <a:rPr lang="ru-RU" sz="2100" dirty="0" smtClean="0"/>
              <a:t>  по </a:t>
            </a:r>
            <a:r>
              <a:rPr lang="ru-RU" sz="2100" dirty="0"/>
              <a:t>форме ППЭ-14-02 «Ведомость </a:t>
            </a:r>
            <a:r>
              <a:rPr lang="ru-RU" sz="2100" dirty="0" smtClean="0"/>
              <a:t>учета экзаменационных материалов» и по форме ППЭ-14-04 «Ведомость материалов доставочного сейф-пакета»</a:t>
            </a:r>
            <a:endParaRPr lang="ru-RU" sz="21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Получение экзаменационных материалов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7025" y="5877272"/>
            <a:ext cx="8889947" cy="86760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Руководитель ППЭ выдает общественным 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наблюдателям форму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ППЭ-18-МАШ 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«Акт общественного наблюдения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за проведением ГИА 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в ППЭ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»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по мере их прибытия в ППЭ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87480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5462" y="1335011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100" dirty="0"/>
              <a:t>В процессе использования технологии печати </a:t>
            </a:r>
            <a:r>
              <a:rPr lang="ru-RU" sz="2100" dirty="0" smtClean="0"/>
              <a:t>ЭМ </a:t>
            </a:r>
            <a:r>
              <a:rPr lang="ru-RU" sz="2100" dirty="0"/>
              <a:t>в аудитории ППЭ следует учитывать следующее распределение функций между двумя организаторами в аудитории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577" y="2517569"/>
            <a:ext cx="2522894" cy="1625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491" y="2289224"/>
            <a:ext cx="1458064" cy="191274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14316" y="4084504"/>
            <a:ext cx="3898731" cy="857966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b="1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2</a:t>
            </a:r>
            <a:endParaRPr lang="ru-RU" b="1" dirty="0">
              <a:ln w="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76561" y="4084504"/>
            <a:ext cx="3898731" cy="857966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b="1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1</a:t>
            </a:r>
            <a:endParaRPr lang="ru-RU" b="1" dirty="0">
              <a:ln w="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76561" y="5160082"/>
            <a:ext cx="3898731" cy="837596"/>
          </a:xfrm>
          <a:prstGeom prst="roundRect">
            <a:avLst/>
          </a:prstGeom>
          <a:noFill/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dirty="0">
                <a:solidFill>
                  <a:schemeClr val="tx1"/>
                </a:solidFill>
              </a:rPr>
              <a:t>является оператором станции печати </a:t>
            </a:r>
            <a:r>
              <a:rPr lang="ru-RU" dirty="0" smtClean="0">
                <a:solidFill>
                  <a:schemeClr val="tx1"/>
                </a:solidFill>
              </a:rPr>
              <a:t>ЭМ, ответственным за печать ЭМ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316" y="5159654"/>
            <a:ext cx="3898731" cy="1437698"/>
          </a:xfrm>
          <a:prstGeom prst="roundRect">
            <a:avLst/>
          </a:prstGeom>
          <a:noFill/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dirty="0">
                <a:solidFill>
                  <a:schemeClr val="tx1"/>
                </a:solidFill>
              </a:rPr>
              <a:t>выполняет инструктаж участников </a:t>
            </a:r>
            <a:r>
              <a:rPr lang="ru-RU" dirty="0" smtClean="0">
                <a:solidFill>
                  <a:schemeClr val="tx1"/>
                </a:solidFill>
              </a:rPr>
              <a:t>ЕГЭ, складывание </a:t>
            </a:r>
            <a:r>
              <a:rPr lang="ru-RU" dirty="0">
                <a:solidFill>
                  <a:schemeClr val="tx1"/>
                </a:solidFill>
              </a:rPr>
              <a:t>напечатанных </a:t>
            </a:r>
            <a:r>
              <a:rPr lang="ru-RU" dirty="0" smtClean="0">
                <a:solidFill>
                  <a:schemeClr val="tx1"/>
                </a:solidFill>
              </a:rPr>
              <a:t>ЭМ, ответственный </a:t>
            </a:r>
            <a:r>
              <a:rPr lang="ru-RU" dirty="0">
                <a:solidFill>
                  <a:schemeClr val="tx1"/>
                </a:solidFill>
              </a:rPr>
              <a:t>за проверку комплектности и качества распечатанных </a:t>
            </a:r>
            <a:r>
              <a:rPr lang="ru-RU" dirty="0" smtClean="0">
                <a:solidFill>
                  <a:schemeClr val="tx1"/>
                </a:solidFill>
              </a:rPr>
              <a:t>ЭМ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Функции организатора в аудитории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598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 txBox="1">
            <a:spLocks/>
          </p:cNvSpPr>
          <p:nvPr/>
        </p:nvSpPr>
        <p:spPr bwMode="auto">
          <a:xfrm>
            <a:off x="251520" y="666936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1" y="1735316"/>
            <a:ext cx="3672780" cy="923925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Аудитории должны быть оборудованы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средствами видеонаблюдения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1" y="5380289"/>
            <a:ext cx="8784975" cy="128907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0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 начала экзамена (во время инструктажа участников экзамена) руководитель ППЭ, организаторы в аудиториях  сообщают присутствующим, что в ППЭ ведется видеонаблюдение и видеозапись (запись звука, при ее наличии).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7148" y="1735316"/>
            <a:ext cx="3887788" cy="923330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indent="450000" algn="just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 indent="0" algn="ctr"/>
            <a:r>
              <a:rPr lang="ru-RU" dirty="0"/>
              <a:t>В ППЭ размещаются </a:t>
            </a:r>
            <a:r>
              <a:rPr lang="ru-RU" b="1" dirty="0"/>
              <a:t>объявления (таблички), оповещающие о ведении видеонаблюдения</a:t>
            </a:r>
            <a:r>
              <a:rPr lang="ru-RU" dirty="0"/>
              <a:t>.</a:t>
            </a:r>
          </a:p>
        </p:txBody>
      </p:sp>
      <p:pic>
        <p:nvPicPr>
          <p:cNvPr id="12297" name="Picture 3" descr="http://www.aktivsb.ru/images/NETCAM/bd3570-k220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166" y="2896482"/>
            <a:ext cx="2606667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5" descr="http://www.eliscom.ru/image/data/%D0%9F%D0%BE%D0%BB%D0%B5%D0%B7%D0%BD%D1%8B%D0%B5%20%D1%81%D1%82%D0%B0%D1%82%D1%8C%D0%B8/vedetsya_nabludeni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0778" y="3264357"/>
            <a:ext cx="3283470" cy="16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07991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116013" y="188913"/>
            <a:ext cx="7848474" cy="46988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Требования к ППЭ (организация видеонаблюдения)</a:t>
            </a:r>
          </a:p>
        </p:txBody>
      </p:sp>
    </p:spTree>
    <p:extLst>
      <p:ext uri="{BB962C8B-B14F-4D97-AF65-F5344CB8AC3E}">
        <p14:creationId xmlns:p14="http://schemas.microsoft.com/office/powerpoint/2010/main" val="941545632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345" y="5410670"/>
            <a:ext cx="2199929" cy="1323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095" y="5429707"/>
            <a:ext cx="1393208" cy="1293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75502" y="1690270"/>
            <a:ext cx="2722693" cy="7889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2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72530" y="3086753"/>
            <a:ext cx="2725665" cy="7957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1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054" y="1564630"/>
            <a:ext cx="5317563" cy="1040275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defTabSz="984250"/>
            <a:r>
              <a:rPr lang="ru-RU" b="1" dirty="0" smtClean="0">
                <a:ln w="0"/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 9:50 первая часть инструктажа</a:t>
            </a:r>
          </a:p>
          <a:p>
            <a:pPr defTabSz="984250"/>
            <a:r>
              <a:rPr lang="ru-RU" b="1" dirty="0" smtClean="0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Инструктирует </a:t>
            </a:r>
            <a:r>
              <a:rPr lang="ru-RU" b="1" dirty="0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участников о процедуре печати </a:t>
            </a:r>
            <a:r>
              <a:rPr lang="ru-RU" b="1" dirty="0" smtClean="0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ЭМ</a:t>
            </a:r>
            <a:endParaRPr lang="ru-RU" b="1" dirty="0">
              <a:ln w="0"/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8054" y="2884334"/>
            <a:ext cx="5317563" cy="1130754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defTabSz="984250"/>
            <a:r>
              <a:rPr lang="ru-RU" b="1" dirty="0" smtClean="0">
                <a:ln w="0"/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 10:00 вторая часть инструктажа</a:t>
            </a:r>
          </a:p>
          <a:p>
            <a:pPr defTabSz="984250"/>
            <a:r>
              <a:rPr lang="ru-RU" b="1" dirty="0" smtClean="0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Извлекает из сейф-пакета электронный  носитель с ЭМ, </a:t>
            </a:r>
            <a:r>
              <a:rPr lang="ru-RU" b="1" dirty="0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устанавливает </a:t>
            </a:r>
            <a:r>
              <a:rPr lang="ru-RU" b="1" dirty="0" smtClean="0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его в </a:t>
            </a:r>
            <a:r>
              <a:rPr lang="en-US" b="1" dirty="0" smtClean="0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CD (DVD)-</a:t>
            </a:r>
            <a:r>
              <a:rPr lang="ru-RU" b="1" dirty="0" smtClean="0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привод</a:t>
            </a:r>
            <a:endParaRPr lang="ru-RU" b="1" dirty="0">
              <a:ln w="0"/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8054" y="4294517"/>
            <a:ext cx="5317563" cy="1186592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defTabSz="984250"/>
            <a:r>
              <a:rPr lang="ru-RU" b="1" dirty="0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Вводит количество участников в аудитории</a:t>
            </a:r>
            <a:r>
              <a:rPr lang="ru-RU" b="1" dirty="0" smtClean="0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запускает процедуру расшифровки ЭМ,  нажимает </a:t>
            </a:r>
            <a:r>
              <a:rPr lang="ru-RU" b="1" dirty="0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кнопку «Печать </a:t>
            </a:r>
            <a:r>
              <a:rPr lang="ru-RU" b="1" dirty="0" smtClean="0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ЭМ</a:t>
            </a:r>
            <a:r>
              <a:rPr lang="ru-RU" b="1" dirty="0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»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72530" y="4489955"/>
            <a:ext cx="2725665" cy="7957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1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5806367" y="1942713"/>
            <a:ext cx="275783" cy="284110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rtlCol="0" anchor="ctr"/>
          <a:lstStyle/>
          <a:p>
            <a:pPr algn="ctr" defTabSz="984250"/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5806367" y="3307656"/>
            <a:ext cx="275783" cy="284110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rtlCol="0" anchor="ctr"/>
          <a:lstStyle/>
          <a:p>
            <a:pPr algn="ctr" defTabSz="984250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5806367" y="4672600"/>
            <a:ext cx="275783" cy="284110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rtlCol="0" anchor="ctr"/>
          <a:lstStyle/>
          <a:p>
            <a:pPr algn="ctr" defTabSz="984250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Инструктаж участников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039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200000" cy="462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16"/>
          <p:cNvSpPr txBox="1">
            <a:spLocks noGrp="1"/>
          </p:cNvSpPr>
          <p:nvPr/>
        </p:nvSpPr>
        <p:spPr>
          <a:xfrm>
            <a:off x="68040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Овал 9"/>
          <p:cNvSpPr/>
          <p:nvPr/>
        </p:nvSpPr>
        <p:spPr>
          <a:xfrm>
            <a:off x="6126708" y="3125286"/>
            <a:ext cx="245492" cy="23170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1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982692" y="4853478"/>
            <a:ext cx="245492" cy="23170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2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5949280"/>
            <a:ext cx="8758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alt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После </a:t>
            </a:r>
            <a:r>
              <a:rPr lang="ru-RU" alt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10:00</a:t>
            </a:r>
            <a:r>
              <a:rPr lang="ru-RU" alt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, ввести количество </a:t>
            </a:r>
            <a:r>
              <a:rPr lang="ru-RU" alt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фактически присутствующих</a:t>
            </a:r>
            <a:r>
              <a:rPr lang="ru-RU" alt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 на данный момент в аудитории участников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alt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Перейти в диалоговое окно печати ЭМ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32582" y="3125286"/>
            <a:ext cx="479578" cy="2644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2708920"/>
            <a:ext cx="295232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Печать ЭМ в аудитории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1349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16"/>
          <p:cNvSpPr txBox="1">
            <a:spLocks noGrp="1"/>
          </p:cNvSpPr>
          <p:nvPr/>
        </p:nvSpPr>
        <p:spPr>
          <a:xfrm>
            <a:off x="68040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308723"/>
            <a:ext cx="6480000" cy="482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41525" y="5961474"/>
            <a:ext cx="6943319" cy="707886"/>
          </a:xfrm>
          <a:prstGeom prst="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Важно! После печати последнего </a:t>
            </a:r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Э</a:t>
            </a:r>
            <a:r>
              <a:rPr lang="ru-RU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М, не забудьте подтвердить корректность печати!!!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0232" y="1480716"/>
            <a:ext cx="2376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ru-RU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Д</a:t>
            </a:r>
            <a:r>
              <a:rPr lang="ru-RU" alt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ля начала печати </a:t>
            </a:r>
            <a:r>
              <a:rPr lang="ru-RU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Э</a:t>
            </a:r>
            <a:r>
              <a:rPr lang="ru-RU" alt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М, нажмите </a:t>
            </a:r>
            <a:r>
              <a:rPr lang="ru-RU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кнопку </a:t>
            </a:r>
            <a:r>
              <a:rPr lang="ru-RU" alt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«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Начать печать</a:t>
            </a:r>
            <a:r>
              <a:rPr lang="ru-RU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». После того как он </a:t>
            </a:r>
            <a:r>
              <a:rPr lang="ru-RU" alt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будет распечатан</a:t>
            </a:r>
            <a:r>
              <a:rPr lang="ru-RU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,  </a:t>
            </a:r>
            <a:r>
              <a:rPr lang="ru-RU" alt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автоматически  </a:t>
            </a:r>
            <a:r>
              <a:rPr lang="ru-RU" alt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появится  диалоговое  окно</a:t>
            </a:r>
            <a:r>
              <a:rPr lang="ru-RU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  </a:t>
            </a:r>
            <a:r>
              <a:rPr lang="ru-RU" alt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для  подтверждения корректности </a:t>
            </a:r>
            <a:r>
              <a:rPr lang="ru-RU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печати </a:t>
            </a:r>
            <a:r>
              <a:rPr lang="ru-RU" alt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ЭМ</a:t>
            </a:r>
            <a:r>
              <a:rPr lang="ru-RU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. </a:t>
            </a:r>
            <a:endParaRPr lang="ru-RU" alt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000" y="4553833"/>
            <a:ext cx="8496944" cy="1323439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ru-RU" alt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«</a:t>
            </a:r>
            <a:r>
              <a:rPr lang="ru-RU" altLang="ru-RU" sz="1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Да</a:t>
            </a:r>
            <a:r>
              <a:rPr lang="ru-RU" alt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». Распечатанный </a:t>
            </a:r>
            <a:r>
              <a:rPr lang="ru-RU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Э</a:t>
            </a:r>
            <a:r>
              <a:rPr lang="ru-RU" alt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М </a:t>
            </a:r>
            <a:r>
              <a:rPr lang="ru-RU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будет отмечен как </a:t>
            </a:r>
            <a:r>
              <a:rPr lang="ru-RU" altLang="ru-RU" sz="1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корректный</a:t>
            </a:r>
            <a:r>
              <a:rPr lang="ru-RU" alt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 и </a:t>
            </a:r>
            <a:r>
              <a:rPr lang="ru-RU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на принтер </a:t>
            </a:r>
            <a:r>
              <a:rPr lang="ru-RU" alt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будет отправлен следующий </a:t>
            </a:r>
            <a:r>
              <a:rPr lang="ru-RU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экземпляр Э</a:t>
            </a:r>
            <a:r>
              <a:rPr lang="ru-RU" alt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М.</a:t>
            </a:r>
          </a:p>
          <a:p>
            <a:pPr algn="just" eaLnBrk="1" hangingPunct="1"/>
            <a:r>
              <a:rPr lang="ru-RU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«</a:t>
            </a:r>
            <a:r>
              <a:rPr lang="ru-RU" alt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Нет</a:t>
            </a:r>
            <a:r>
              <a:rPr lang="ru-RU" alt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». Распечатанный  </a:t>
            </a:r>
            <a:r>
              <a:rPr lang="ru-RU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Э</a:t>
            </a:r>
            <a:r>
              <a:rPr lang="ru-RU" alt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М  </a:t>
            </a:r>
            <a:r>
              <a:rPr lang="ru-RU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пометится  </a:t>
            </a:r>
            <a:r>
              <a:rPr lang="ru-RU" alt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как  </a:t>
            </a:r>
            <a:r>
              <a:rPr lang="ru-RU" alt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некорректный</a:t>
            </a:r>
            <a:r>
              <a:rPr lang="ru-RU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 </a:t>
            </a:r>
            <a:r>
              <a:rPr lang="ru-RU" alt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и  </a:t>
            </a:r>
            <a:r>
              <a:rPr lang="ru-RU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печать </a:t>
            </a:r>
            <a:r>
              <a:rPr lang="ru-RU" alt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будет прервана. При </a:t>
            </a:r>
            <a:r>
              <a:rPr lang="ru-RU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необходимости пригласите в аудиторию технического </a:t>
            </a:r>
            <a:r>
              <a:rPr lang="ru-RU" alt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специалиста. Для  </a:t>
            </a:r>
            <a:r>
              <a:rPr lang="ru-RU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возобновления  печати  </a:t>
            </a:r>
            <a:r>
              <a:rPr lang="ru-RU" alt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после  </a:t>
            </a:r>
            <a:r>
              <a:rPr lang="ru-RU" alt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устранения  </a:t>
            </a:r>
            <a:r>
              <a:rPr lang="ru-RU" alt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неполадок нажмите  кнопку «</a:t>
            </a:r>
            <a:r>
              <a:rPr lang="ru-RU" alt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Продолжить</a:t>
            </a:r>
            <a:r>
              <a:rPr lang="ru-RU" alt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»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Печать ЭМ в аудитории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242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791" y="3004141"/>
            <a:ext cx="2074668" cy="204530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4000" y="2852936"/>
            <a:ext cx="6418748" cy="15544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100" dirty="0"/>
              <a:t>Для </a:t>
            </a:r>
            <a:r>
              <a:rPr lang="ru-RU" sz="2100" dirty="0" smtClean="0"/>
              <a:t>проверки </a:t>
            </a:r>
            <a:r>
              <a:rPr lang="ru-RU" sz="2100" dirty="0"/>
              <a:t>качества печати Организатор </a:t>
            </a:r>
            <a:r>
              <a:rPr lang="ru-RU" sz="2100" dirty="0" smtClean="0"/>
              <a:t>2 </a:t>
            </a:r>
            <a:r>
              <a:rPr lang="ru-RU" sz="2100" dirty="0"/>
              <a:t>открывает </a:t>
            </a:r>
            <a:r>
              <a:rPr lang="ru-RU" sz="2100" dirty="0" smtClean="0"/>
              <a:t>распечатанный последним </a:t>
            </a:r>
            <a:r>
              <a:rPr lang="ru-RU" sz="2100" b="1" dirty="0" smtClean="0"/>
              <a:t>контрольный </a:t>
            </a:r>
            <a:r>
              <a:rPr lang="ru-RU" sz="2100" b="1" dirty="0"/>
              <a:t>лист</a:t>
            </a:r>
            <a:r>
              <a:rPr lang="ru-RU" sz="2100" dirty="0"/>
              <a:t> </a:t>
            </a:r>
            <a:r>
              <a:rPr lang="ru-RU" sz="2100" dirty="0" smtClean="0"/>
              <a:t>и проверяет отсутствие </a:t>
            </a:r>
            <a:r>
              <a:rPr lang="ru-RU" sz="2100" dirty="0"/>
              <a:t>явного технического брака </a:t>
            </a:r>
            <a:r>
              <a:rPr lang="ru-RU" sz="2100" dirty="0" smtClean="0"/>
              <a:t>(отсутствие белых и темных полос, текст хорошо читаем и четко пропечатан, защитные знаки четко видны)</a:t>
            </a:r>
            <a:endParaRPr lang="ru-RU" sz="21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48264" y="1906579"/>
            <a:ext cx="2062195" cy="6045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2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Печать ЭМ в аудитории ППЭ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59684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16795" y="2691760"/>
            <a:ext cx="1884928" cy="189662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2606" y="2226538"/>
            <a:ext cx="6247376" cy="241610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346"/>
              </a:spcAft>
            </a:pPr>
            <a:r>
              <a:rPr lang="ru-RU" sz="2000" dirty="0" smtClean="0"/>
              <a:t>Организатор 2 </a:t>
            </a:r>
            <a:r>
              <a:rPr lang="ru-RU" sz="2000" dirty="0"/>
              <a:t>берёт напечатанный </a:t>
            </a:r>
            <a:r>
              <a:rPr lang="ru-RU" sz="2000" dirty="0" smtClean="0"/>
              <a:t>комплект ЭМ </a:t>
            </a:r>
            <a:r>
              <a:rPr lang="ru-RU" sz="2000" dirty="0"/>
              <a:t>и складывает </a:t>
            </a:r>
            <a:r>
              <a:rPr lang="ru-RU" sz="2000" dirty="0" smtClean="0"/>
              <a:t>их.</a:t>
            </a:r>
            <a:endParaRPr lang="ru-RU" sz="2000" dirty="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346"/>
              </a:spcAft>
            </a:pPr>
            <a:r>
              <a:rPr lang="ru-RU" sz="2000" dirty="0" smtClean="0"/>
              <a:t>После завершения печати всех комплектов ЭМ напечатанные полные комплекты раздаются участникам ЕГЭ в аудитории в произвольном порядке</a:t>
            </a:r>
            <a:endParaRPr lang="ru-RU" sz="2000" dirty="0"/>
          </a:p>
          <a:p>
            <a:pPr algn="just"/>
            <a:endParaRPr lang="ru-RU" sz="2900" dirty="0"/>
          </a:p>
        </p:txBody>
      </p:sp>
      <p:sp>
        <p:nvSpPr>
          <p:cNvPr id="7" name="TextBox 6"/>
          <p:cNvSpPr txBox="1"/>
          <p:nvPr/>
        </p:nvSpPr>
        <p:spPr>
          <a:xfrm>
            <a:off x="7358415" y="4642641"/>
            <a:ext cx="860655" cy="270646"/>
          </a:xfrm>
          <a:prstGeom prst="rect">
            <a:avLst/>
          </a:prstGeom>
          <a:noFill/>
        </p:spPr>
        <p:txBody>
          <a:bodyPr wrap="square" lIns="52688" tIns="26344" rIns="52688" bIns="26344" rtlCol="0">
            <a:spAutoFit/>
          </a:bodyPr>
          <a:lstStyle/>
          <a:p>
            <a:pPr algn="ctr" defTabSz="984250"/>
            <a:r>
              <a:rPr lang="ru-RU" sz="14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КИМ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04576" y="1772816"/>
            <a:ext cx="2333426" cy="6045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2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Выдача ЭМ участникам в аудитории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727776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470" y="1613801"/>
            <a:ext cx="8458330" cy="45259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300" dirty="0"/>
              <a:t>Дополнительная печать </a:t>
            </a:r>
            <a:r>
              <a:rPr lang="ru-RU" sz="3300" dirty="0" smtClean="0"/>
              <a:t>ЭМ </a:t>
            </a:r>
            <a:r>
              <a:rPr lang="ru-RU" sz="3300" dirty="0"/>
              <a:t>выполняется в случаях:</a:t>
            </a:r>
          </a:p>
          <a:p>
            <a:pPr>
              <a:buNone/>
            </a:pPr>
            <a:endParaRPr lang="ru-RU" dirty="0" smtClean="0"/>
          </a:p>
          <a:p>
            <a:pPr marL="667744" indent="-357655">
              <a:lnSpc>
                <a:spcPct val="120000"/>
              </a:lnSpc>
              <a:spcBef>
                <a:spcPts val="0"/>
              </a:spcBef>
              <a:spcAft>
                <a:spcPts val="346"/>
              </a:spcAft>
              <a:buFont typeface="Wingdings" pitchFamily="2" charset="2"/>
              <a:buChar char="ü"/>
            </a:pPr>
            <a:r>
              <a:rPr lang="ru-RU" b="0" dirty="0" smtClean="0"/>
              <a:t>обнаружения участником брака или некомплектности выданных ему материалов </a:t>
            </a:r>
            <a:r>
              <a:rPr lang="ru-RU" sz="2600" dirty="0"/>
              <a:t>(весь комплект - </a:t>
            </a:r>
            <a:r>
              <a:rPr lang="ru-RU" sz="2600" dirty="0" smtClean="0"/>
              <a:t>бланки </a:t>
            </a:r>
            <a:r>
              <a:rPr lang="ru-RU" sz="2600" dirty="0"/>
              <a:t>и КИМ - подлежат полной замене), </a:t>
            </a:r>
          </a:p>
          <a:p>
            <a:pPr marL="667744" indent="-357655">
              <a:lnSpc>
                <a:spcPct val="120000"/>
              </a:lnSpc>
              <a:spcBef>
                <a:spcPts val="0"/>
              </a:spcBef>
              <a:spcAft>
                <a:spcPts val="346"/>
              </a:spcAft>
              <a:buFont typeface="Wingdings" pitchFamily="2" charset="2"/>
              <a:buChar char="ü"/>
            </a:pPr>
            <a:r>
              <a:rPr lang="ru-RU" b="0" dirty="0" smtClean="0"/>
              <a:t>порчи материалов участником </a:t>
            </a:r>
            <a:endParaRPr lang="ru-RU" b="0" dirty="0"/>
          </a:p>
          <a:p>
            <a:pPr marL="740699" lvl="1" indent="0">
              <a:lnSpc>
                <a:spcPct val="120000"/>
              </a:lnSpc>
              <a:spcBef>
                <a:spcPts val="0"/>
              </a:spcBef>
              <a:spcAft>
                <a:spcPts val="346"/>
              </a:spcAft>
              <a:buNone/>
            </a:pPr>
            <a:r>
              <a:rPr lang="ru-RU" b="0" dirty="0" smtClean="0"/>
              <a:t>(весь комплект - бланки и КИМ - подлежат полной замене), </a:t>
            </a:r>
          </a:p>
          <a:p>
            <a:pPr marL="667744" indent="-357655">
              <a:lnSpc>
                <a:spcPct val="120000"/>
              </a:lnSpc>
              <a:spcBef>
                <a:spcPts val="0"/>
              </a:spcBef>
              <a:spcAft>
                <a:spcPts val="346"/>
              </a:spcAft>
              <a:buFont typeface="Wingdings" pitchFamily="2" charset="2"/>
              <a:buChar char="ü"/>
            </a:pPr>
            <a:r>
              <a:rPr lang="ru-RU" b="0" dirty="0" smtClean="0"/>
              <a:t>любого технического сбоя в процессе печати ЭМ </a:t>
            </a:r>
          </a:p>
          <a:p>
            <a:pPr marL="740699" lvl="1" indent="0">
              <a:lnSpc>
                <a:spcPct val="120000"/>
              </a:lnSpc>
              <a:spcBef>
                <a:spcPts val="0"/>
              </a:spcBef>
              <a:spcAft>
                <a:spcPts val="346"/>
              </a:spcAft>
              <a:buNone/>
            </a:pPr>
            <a:r>
              <a:rPr lang="ru-RU" b="0" dirty="0" smtClean="0"/>
              <a:t>(весь комплект - бланки и КИМ - подлежат полной замене); </a:t>
            </a:r>
          </a:p>
          <a:p>
            <a:pPr marL="667744" indent="-357655">
              <a:lnSpc>
                <a:spcPct val="120000"/>
              </a:lnSpc>
              <a:spcBef>
                <a:spcPts val="0"/>
              </a:spcBef>
              <a:spcAft>
                <a:spcPts val="346"/>
              </a:spcAft>
              <a:buFont typeface="Wingdings" pitchFamily="2" charset="2"/>
              <a:buChar char="ü"/>
            </a:pPr>
            <a:r>
              <a:rPr lang="ru-RU" b="0" dirty="0" smtClean="0"/>
              <a:t>опоздания участника экзамена </a:t>
            </a:r>
          </a:p>
          <a:p>
            <a:pPr marL="740699" lvl="1" indent="0">
              <a:lnSpc>
                <a:spcPct val="120000"/>
              </a:lnSpc>
              <a:spcBef>
                <a:spcPts val="0"/>
              </a:spcBef>
              <a:spcAft>
                <a:spcPts val="346"/>
              </a:spcAft>
              <a:buNone/>
            </a:pPr>
            <a:r>
              <a:rPr lang="ru-RU" b="0" dirty="0" smtClean="0"/>
              <a:t>(печатается новый комплект ЭМ ). </a:t>
            </a:r>
            <a:endParaRPr lang="ru-RU" b="0" u="sng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46"/>
              </a:spcAft>
              <a:buNone/>
            </a:pPr>
            <a:endParaRPr lang="ru-RU" b="0" dirty="0" smtClean="0">
              <a:solidFill>
                <a:srgbClr val="006AB3"/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346"/>
              </a:spcAft>
              <a:buNone/>
            </a:pPr>
            <a:r>
              <a:rPr lang="ru-RU" dirty="0" smtClean="0">
                <a:solidFill>
                  <a:srgbClr val="E2001A"/>
                </a:solidFill>
              </a:rPr>
              <a:t>Внимание! </a:t>
            </a:r>
            <a:r>
              <a:rPr lang="ru-RU" dirty="0" smtClean="0"/>
              <a:t>Экзаменационные материалы заменяются полностью, участнику выдается новый распечатанный комплект ЭМ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625" y="2922433"/>
            <a:ext cx="1382179" cy="1423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Дополнительная печать ЭМ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94038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68692815"/>
              </p:ext>
            </p:extLst>
          </p:nvPr>
        </p:nvGraphicFramePr>
        <p:xfrm>
          <a:off x="310424" y="1293131"/>
          <a:ext cx="6545025" cy="536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524" y="3416044"/>
            <a:ext cx="2740818" cy="176630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6622541" y="1656014"/>
            <a:ext cx="2411801" cy="6045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1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Дополнительная печать ЭМ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26979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881412" y="2128120"/>
            <a:ext cx="3152686" cy="13874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/>
            <a:r>
              <a:rPr lang="ru-RU" sz="1500" dirty="0">
                <a:solidFill>
                  <a:srgbClr val="006AB3"/>
                </a:solidFill>
              </a:rPr>
              <a:t>Объявляется начало, продолжительность и время окончания экзамена, фиксируется время начала и окончания на </a:t>
            </a:r>
            <a:r>
              <a:rPr lang="ru-RU" sz="1500" dirty="0" smtClean="0">
                <a:solidFill>
                  <a:srgbClr val="006AB3"/>
                </a:solidFill>
              </a:rPr>
              <a:t>доске</a:t>
            </a:r>
            <a:endParaRPr lang="ru-RU" sz="1500" dirty="0">
              <a:solidFill>
                <a:srgbClr val="006AB3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81412" y="3670577"/>
            <a:ext cx="3152686" cy="213743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/>
            <a:r>
              <a:rPr lang="ru-RU" sz="1500" dirty="0">
                <a:solidFill>
                  <a:srgbClr val="006AB3"/>
                </a:solidFill>
              </a:rPr>
              <a:t>Организаторы проверяют правильность заполнения регистрационных полей бланков участниками;</a:t>
            </a:r>
          </a:p>
          <a:p>
            <a:pPr algn="ctr"/>
            <a:r>
              <a:rPr lang="ru-RU" sz="1500" dirty="0">
                <a:solidFill>
                  <a:srgbClr val="006AB3"/>
                </a:solidFill>
              </a:rPr>
              <a:t>проверяют соответствие данных участника в бланке регистрации и документе, удостоверяющем </a:t>
            </a:r>
            <a:r>
              <a:rPr lang="ru-RU" sz="1500" dirty="0" smtClean="0">
                <a:solidFill>
                  <a:srgbClr val="006AB3"/>
                </a:solidFill>
              </a:rPr>
              <a:t>личность</a:t>
            </a:r>
            <a:endParaRPr lang="ru-RU" sz="1500" dirty="0">
              <a:solidFill>
                <a:srgbClr val="006AB3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5302" y="1126799"/>
            <a:ext cx="5457847" cy="18701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r>
              <a:rPr lang="ru-RU" sz="1600" b="1" dirty="0">
                <a:solidFill>
                  <a:srgbClr val="006AB3"/>
                </a:solidFill>
              </a:rPr>
              <a:t>Вторая часть инструктажа не ранее 10.00:</a:t>
            </a:r>
          </a:p>
          <a:p>
            <a:r>
              <a:rPr lang="ru-RU" sz="1600" dirty="0">
                <a:solidFill>
                  <a:srgbClr val="006AB3"/>
                </a:solidFill>
              </a:rPr>
              <a:t>ОРГАНИЗАТОР:</a:t>
            </a:r>
          </a:p>
          <a:p>
            <a:r>
              <a:rPr lang="ru-RU" sz="1600" dirty="0">
                <a:solidFill>
                  <a:srgbClr val="006AB3"/>
                </a:solidFill>
              </a:rPr>
              <a:t>Осуществляют комплектование </a:t>
            </a:r>
            <a:r>
              <a:rPr lang="ru-RU" sz="1600" dirty="0" smtClean="0">
                <a:solidFill>
                  <a:srgbClr val="006AB3"/>
                </a:solidFill>
              </a:rPr>
              <a:t>ЭМ.</a:t>
            </a:r>
            <a:endParaRPr lang="ru-RU" sz="1600" dirty="0">
              <a:solidFill>
                <a:srgbClr val="006AB3"/>
              </a:solidFill>
            </a:endParaRPr>
          </a:p>
          <a:p>
            <a:r>
              <a:rPr lang="ru-RU" sz="1600" dirty="0" smtClean="0">
                <a:solidFill>
                  <a:srgbClr val="006AB3"/>
                </a:solidFill>
              </a:rPr>
              <a:t>Раздают </a:t>
            </a:r>
            <a:r>
              <a:rPr lang="ru-RU" sz="1600" dirty="0">
                <a:solidFill>
                  <a:srgbClr val="006AB3"/>
                </a:solidFill>
              </a:rPr>
              <a:t>участникам </a:t>
            </a:r>
            <a:r>
              <a:rPr lang="ru-RU" sz="1600" dirty="0" smtClean="0">
                <a:solidFill>
                  <a:srgbClr val="006AB3"/>
                </a:solidFill>
              </a:rPr>
              <a:t>ЭМ </a:t>
            </a:r>
            <a:r>
              <a:rPr lang="ru-RU" sz="1600" dirty="0">
                <a:solidFill>
                  <a:srgbClr val="006AB3"/>
                </a:solidFill>
              </a:rPr>
              <a:t>в произвольном порядке. </a:t>
            </a:r>
          </a:p>
          <a:p>
            <a:endParaRPr lang="ru-RU" sz="1600" dirty="0">
              <a:solidFill>
                <a:srgbClr val="006AB3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ЭМ </a:t>
            </a:r>
            <a:r>
              <a:rPr lang="ru-RU" sz="1600" b="1" dirty="0">
                <a:solidFill>
                  <a:srgbClr val="C00000"/>
                </a:solidFill>
              </a:rPr>
              <a:t>выдаются участникам после того, как </a:t>
            </a:r>
            <a:r>
              <a:rPr lang="ru-RU" sz="1600" b="1" dirty="0" smtClean="0">
                <a:solidFill>
                  <a:srgbClr val="C00000"/>
                </a:solidFill>
              </a:rPr>
              <a:t>ЭМ </a:t>
            </a:r>
            <a:r>
              <a:rPr lang="ru-RU" sz="1600" b="1" dirty="0">
                <a:solidFill>
                  <a:srgbClr val="C00000"/>
                </a:solidFill>
              </a:rPr>
              <a:t>распечатаны для всех участников в аудитории!</a:t>
            </a:r>
          </a:p>
          <a:p>
            <a:endParaRPr lang="ru-RU" sz="1400" dirty="0">
              <a:solidFill>
                <a:srgbClr val="006AB3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265357"/>
            <a:ext cx="5633150" cy="1891835"/>
          </a:xfrm>
          <a:prstGeom prst="roundRect">
            <a:avLst/>
          </a:prstGeom>
          <a:solidFill>
            <a:srgbClr val="006AB3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Участники экзамена:</a:t>
            </a:r>
          </a:p>
          <a:p>
            <a:pPr algn="ctr"/>
            <a:r>
              <a:rPr lang="ru-RU" sz="1500" dirty="0">
                <a:solidFill>
                  <a:schemeClr val="bg1"/>
                </a:solidFill>
              </a:rPr>
              <a:t> в процессе инструктажа по указанию организатора </a:t>
            </a:r>
            <a:r>
              <a:rPr lang="ru-RU" sz="1500" dirty="0" smtClean="0">
                <a:solidFill>
                  <a:schemeClr val="bg1"/>
                </a:solidFill>
              </a:rPr>
              <a:t>сравнивают уникальный номер КИМ на листах КИМ и номер КИМ, указанный на контрольном листе, сравнивают цифровое значение штрих-кода на бланке регистрации со значением, указанным на контрольном листе, проверяют </a:t>
            </a:r>
            <a:r>
              <a:rPr lang="ru-RU" sz="1500" dirty="0">
                <a:solidFill>
                  <a:schemeClr val="bg1"/>
                </a:solidFill>
              </a:rPr>
              <a:t>комплектацию и наличие полиграфического </a:t>
            </a:r>
            <a:r>
              <a:rPr lang="ru-RU" sz="1500" dirty="0" smtClean="0">
                <a:solidFill>
                  <a:schemeClr val="bg1"/>
                </a:solidFill>
              </a:rPr>
              <a:t>брака.</a:t>
            </a:r>
            <a:endParaRPr lang="ru-RU" sz="1500" dirty="0">
              <a:solidFill>
                <a:schemeClr val="bg1"/>
              </a:solidFill>
            </a:endParaRPr>
          </a:p>
          <a:p>
            <a:pPr algn="ctr"/>
            <a:r>
              <a:rPr lang="ru-RU" sz="1500" dirty="0">
                <a:solidFill>
                  <a:schemeClr val="bg1"/>
                </a:solidFill>
              </a:rPr>
              <a:t>Заполняют регистрационные поля бланков.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178075" y="2777648"/>
            <a:ext cx="517929" cy="6554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047957" y="4366974"/>
            <a:ext cx="1320137" cy="1290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7636390" y="3433076"/>
            <a:ext cx="688692" cy="1599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6022915" y="1348144"/>
            <a:ext cx="2569864" cy="63317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/>
            <a:r>
              <a:rPr lang="ru-RU" sz="24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2</a:t>
            </a:r>
            <a:endParaRPr lang="ru-RU" sz="24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5302" y="5883306"/>
            <a:ext cx="8858795" cy="791866"/>
          </a:xfrm>
          <a:prstGeom prst="rect">
            <a:avLst/>
          </a:prstGeom>
        </p:spPr>
        <p:txBody>
          <a:bodyPr wrap="square" lIns="52688" tIns="26344" rIns="52688" bIns="26344">
            <a:spAutoFit/>
          </a:bodyPr>
          <a:lstStyle/>
          <a:p>
            <a:pPr defTabSz="526877">
              <a:defRPr/>
            </a:pPr>
            <a:r>
              <a:rPr lang="ru-RU" sz="1600" b="1" dirty="0">
                <a:solidFill>
                  <a:srgbClr val="C00000"/>
                </a:solidFill>
              </a:rPr>
              <a:t>После </a:t>
            </a:r>
            <a:r>
              <a:rPr lang="ru-RU" sz="1600" b="1" dirty="0" smtClean="0">
                <a:solidFill>
                  <a:srgbClr val="C00000"/>
                </a:solidFill>
              </a:rPr>
              <a:t>завершения печати </a:t>
            </a:r>
            <a:r>
              <a:rPr lang="ru-RU" sz="1600" b="1" dirty="0">
                <a:solidFill>
                  <a:srgbClr val="C00000"/>
                </a:solidFill>
              </a:rPr>
              <a:t>организатор, ответственный за печать Э</a:t>
            </a:r>
            <a:r>
              <a:rPr lang="ru-RU" sz="1600" b="1" dirty="0" smtClean="0">
                <a:solidFill>
                  <a:srgbClr val="C00000"/>
                </a:solidFill>
              </a:rPr>
              <a:t>М</a:t>
            </a:r>
            <a:r>
              <a:rPr lang="ru-RU" sz="1600" b="1" dirty="0">
                <a:solidFill>
                  <a:srgbClr val="C00000"/>
                </a:solidFill>
              </a:rPr>
              <a:t>, сообщает организатору вне аудитории информацию о завершении печати </a:t>
            </a:r>
            <a:r>
              <a:rPr lang="ru-RU" sz="1600" b="1" dirty="0" smtClean="0">
                <a:solidFill>
                  <a:srgbClr val="C00000"/>
                </a:solidFill>
              </a:rPr>
              <a:t>ЭМ, после объявления начала экзамена – о успешном начале экзамена.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59328" y="5241940"/>
            <a:ext cx="2673355" cy="6415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/>
            <a:r>
              <a:rPr lang="ru-RU" sz="24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1</a:t>
            </a:r>
            <a:endParaRPr lang="ru-RU" sz="24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5425363" y="1727440"/>
            <a:ext cx="627008" cy="29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346562" y="5808009"/>
            <a:ext cx="686121" cy="1505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Инструктаж участников в аудитории (вторая часть). Комплектование ЭМ, выдача участникам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82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data:image/jpeg;base64,/9j/4AAQSkZJRgABAQAAAQABAAD/2wCEAAkGBxAPDw0QDw8UDA8PDg8PDw8QDRAQDxANFRQWFhQUFRQYHCggGBolGxQVITEhJSsrLi4uFx8zODMsNygtLisBCgoKDAwODw0QFCsZFBkrLCwsNysrKysrNys3LCwrKyssKysrKysrKysrKysrKysrKysrKysrKysrKysrKysrK//AABEIAOEA4QMBIgACEQEDEQH/xAAbAAEAAgMBAQAAAAAAAAAAAAAAAgYBBAUDB//EAEkQAAIBAwEDBggICwgDAAAAAAABAgMEERIFBiETMUFRYYEiMmJxkaGxwRYjQlJTcnOyFCQzNISSk8PR0tMHgoOiwuHw8RWUs//EABUBAQEAAAAAAAAAAAAAAAAAAAAB/8QAFBEBAAAAAAAAAAAAAAAAAAAAAP/aAAwDAQACEQMRAD8A+4gAAAAAAAAAAAAAAAAAAAAAAAAAAAAAAAAAAAAAAAAAAAAAAAAAAAAAAAAAAAAAAAAAAAAAAAAAAAAAAAAAAAAAAAAAAAAAAAAAADQ2ttajaRjOvPk4TmqcXolPM2pSxiKb5os5z3ysPp3+xq++IFgBX/hlY/TP9lU/lIvfKy6K3ppVv5ALECufDG0+mX7K4/pD4YWn0+P0e5f7sCxgqW1N8aKoV3b1066pVHRTs7mSdVRelNaVnjgnYb4UOSpctcJ1eThyrjZXUYurpWrC0vCzkC1Arj3wtPpm/wBEuv5DHwytPpG/0a7/AKQFkBW/hlafPl3W93/SMrfSz+dUfmtbl/uwLGCt/DWz663/AKdx/IFvrZuUIrl25zhCK/ArjnlJRXHTzcecCyAAAAAABr3lxycW+nmXnAzXuYw5+L6kazv30RS87yc/lG+LeW+kzrA6EL/50fQzbpVoz8V59xw3MxG4cWpRfFewCwg8raspxUl0+p9KPUAAAAAA1NqL4qfd7UV8sG1fyM+72oruQJghkzkCWP8AnEY/5lkcmcgSwMEcjIEsIYMZGQM4RnCI5M5Azg3NlQXKrsTZpZOhsdfGN+Q/agOyAAAAAHF2/VxKnHyW/S0vcdoru9acXRn0eFB+fnXvA1VVM8qcxXBn8IKOk6p5TrGi7g8qlyBad26+VVj82UWu/h7jtFc3OTca0+hzUV2tLL+8ixkAAAAABp7XfxM+72oreSx7Y/Iz/u+1FUt6+tSa8VScU/naeDa7M5XcBs5GSGTOQJ5GSCZnIE8jJDJnIE8jJDJnIEsmckMjIE8nU2IuM32L3nJydjYS8Gb8pL0L/cDqgAAAABqbUs1XpTpvhlZi+qS4pm2YA+W3Mp0pyp1FpnF4a967Dy/DO0ve81jb1qb5VqNWKfJyjjWn0LHSvOUCtsaqvFal3lEpXvaZtOUuKkaVJa5S6uaK6ZN9CR4W+x6jmuVbhTz4WnDnjyU+GfOX7Yc7O3jppRlTbxqlOLc5fWkv+gOvsqyVCjTpJ50rjL50nxb72bZCnUjJZi1JdaJkAAAACFaajFyk1GMU5SbeEornbfUucDi713D5LkY/lK7xlc8KSa11O7KS7ZI4lOKilGKxGKUUlzJLmR1Jxc6Fa6mnGVfRycZLEqdqpfFxa6G8uT7ZY6EcnUB65M5PPUZyB6ZGTzyZyB6ZGSGRkD0yMkMmcgTyMkMmUwJ5O7sNfFt9c37EV/JY9iL4mPbKT9YG+AAAAAHN2jeYeiPB/KfSvMb9aajGUnzJNsqVxdc8m+L494HtOKfPxZ5SpLqObT2nqnpydCM8oo+T04Xdlt6EalZuNxXk0pVJSpSt6mppaW+DTWF2o+rOaj2Hzj+2C3kvwG4i8OM6lPK51LhOD7tMvSW3Y+1VdWdCvnjUp+GuqouE16cgdzZ+1HGT0vhniuhlos7yNVcOD6YvnR8+vdnXFm9c1ylKXhcpBcI56JL5PsOjs3akXiSlhrma4AXkHGt9scOOJdq4M2pbUpKOptrswQb5xdqT/CK0LRcYKMa13joo5+LpP68lLPkwl1oh8I6erDi1weMvGfcbO79pKnSc6rUq9xLl68ovMeUkklGPkxioxXWo56WA3heLafnh95FSUy17z/m0/rQ+8U5MDZUiSka6kTUgPZSJJnimSTA9cmcnlklkCeTOSGRkD0yMkMmcgTTLTslYoU/Nn0tlTyXCwWKVJeRH2Ae4AAAADQ21V00X5TUfe/YUraVThgs+89TEacV1uXo4e8rNnaO4uKVNvwW9U+ymuL/h3lHLhaulVWedwhJ9mqKkl6zrUqr4HttuGbyvjyF6IRPONLAFZ/tMp69nVH006lKa/WSfqbOH/Zbe5p3Fu3wjUhUiuqM1iXrWe8vG19nwuaFSjUb0VI4eHh9jK9uxu1HZ/LSc1VqTeFLGMUVxUcdefcB9oUVjHOsY7jj3e69pUbfJclJ9NKThx68Lh6jr0pZjF9aT7iZBU626tSH5GvqXRGqsP9aP8DlRqSctM+DjJqS8pc59BKnvjbRhyVWl+c1q1OjSo8yr1ZZfdiKlJvqiyjRuq6SWYqbTzFOKk9XRjtyXW2i1CCk8yUUm+3HErOxdj1ZVlVuIclGk/Ag5Rk5T6+HyV/DqLWQcfep/i0vrw9pTUy4b2v8AFv8AEh7ympgeqZNM8kySYHqmSTPJMlkD0TJJnmmZyB6ZM5PPJnIE8mckMjIHpku1FYjFdUUvUUinxaXW0vWXlAZAAAA8rqrohOXUm+/oAru8c9VXC4qMUu95b9w3RteNaq1xyqcfNzyfs9B4OeW23lt5b62dHY9woS058Gb/AFZ/wZRxdo+FcV3z/GNdy4e4lTaxhmNoQ0XFeL+fqXbGXH3+o16k8AYueHMcm4qN5WT2v73Sn7Os48LiUnzNZ6wPreyJZt7Z9dCk/wDIjcNTZH5tbfYUvuI2yAeNS1pynTqSgpTpqahJrjFSwpY8+D2AGMGQAOHve/xdfaw9kinIue8eyq90oRpVqdGKblNVKEqjlL5PFTWEsy9JX57q3sVwqW9V+arS/mA5yJJmxLYG0I89CjP7O7f+unE8p7PvI+NY1X9Spbz/AHiAwmSTPCpysPHtLqPXizq1Md9NSR5O/gvH10vtbetS+/FAbqZJM0I7Ut28K4pZ6uWpp+hvJtQqxfiyUvM0/YwPbIyQTM6gPTIyQyMgbVis1aS66kPai8FK2Qs16S8rPo4+4uoAAADS2zBuhV08Wo6klzvDy0boA+fRuk+k6OxbWpUjVlCeqUaixCXNp0prD6OOf9j321uprk6ltNUpPjKnJPk2+tNeL7PMbO6myq1sq3LOOZuOFGWpYjq457/UUczeGE1O2nNaZypyjNZz4svBz24kaE+KO7vdHLt39f8A0lfrPgBzdpWkuTp1vkSqTppdTilx78v9U86dJJdxYtq0lHZlonzuo5r+9rfsZX4vwX5n7APp2yPze2+wpfcRtmvs+GmjRj1UoL0RRsEAAAAAAMYMgDGDIISAkDWr3EYLM5KC65NLicq+3gVNRcKNSopS0co4ulQjJ+LqqT5lnhqSa5usDRtrenU23fqcIzUdnWSxKEZLLq1uh+ZHXrbsbPm8ysbaT63a0dXp05Kvsy7u47W2nUlbQqtW9jCpTo3GZwjipJaNaiqj4vPi9Batl7boXKbo1Y1HHKnHOJwaeGpRfFYaa7gNWW6Fj8mhyX2VWrT+7JHhLcy2+RUuab61eVJ/f1IsKqE0wKq9zMeLfXK7JxtZr/5J+s8qm6VyvEvYP7Wzy/8AJUiXAAVC02Hf0atKanbVlGcdS0VqT5NvE2uMuOlvHaW5GQAAAAAAAABW97JrNGPSlKT8zwl7GVi5qcH08Dr7wV9defVHEF3c/ryc6zoa69CL5nUjn6qeX6kUbu9j0U7Oj9HSy124SXsZX6EcyiuhtJ+k6G9d3quqmXzKKj9XCNax0PDbA+oR7DJSf/JL58n3s6m7m1FUlVjqzGOjGXnwuOfcQWIGEzIAAAAYyY1ASMYMaxrQHjO0g568YnjTqXPp6vWQq2+U01qTWGnxTXU11GzrRGc+8CobG3bXLX9ac3Uo3NaNONB50Knbp0kpPPhx4PEXwx0PCLDU2dCainBYh4mlaZQ6PAksOPDqwT2OmqFLVFwk1qlGSw1OTcpZT7WzfA0bajVjJKT1ww+MmuUT6OZYkvQ/ObiiSAAAAAAAAAAAADwvK3J05y+bFtefoPc1NpUtVOUefUsMCpRtnPL588c9ZKnTVOpCXPpzwXPxTRqwu5W8nTrLTx8Fvmkux9ZsvaUUuCRRrbS2VSuXmSefnRnKL9KNOnuovk1asf8AFz7Ub+zrvlZzxxw1zc2eJYqFECsUtz4t+HVqzXU60segsWydkU7dYpx0+86NOie8YECmeqZhRJJAMmCWBgCDIs9NJjSB5sweukw4geRknpGkCKZJSGkyogSUiRFRMoDIAAAAAAAAAAGGjIA0L/ZVKvFxqRU0+tHBluLbN58NL5vKS0+gtoA5FjsSlQWmnBRXYdCNDGD3AEFAlgyAAAAAAAAAAAAA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ata:image/jpeg;base64,/9j/4AAQSkZJRgABAQAAAQABAAD/2wCEAAkGBxAPDw0QDw8UDA8PDg8PDw8QDRAQDxANFRQWFhQUFRQYHCggGBolGxQVITEhJSsrLi4uFx8zODMsNygtLisBCgoKDAwODw0QFCsZFBkrLCwsNysrKysrNys3LCwrKyssKysrKysrKysrKysrKysrKysrKysrKysrKysrKysrK//AABEIAOEA4QMBIgACEQEDEQH/xAAbAAEAAgMBAQAAAAAAAAAAAAAAAgYBBAUDB//EAEkQAAIBAwEDBggICwgDAAAAAAABAgMEERIFBiETMUFRYYEiMmJxkaGxwRYjQlJTcnOyFCQzNISSk8PR0tMHgoOiwuHw8RWUs//EABUBAQEAAAAAAAAAAAAAAAAAAAAB/8QAFBEBAAAAAAAAAAAAAAAAAAAAAP/aAAwDAQACEQMRAD8A+4gAAAAAAAAAAAAAAAAAAAAAAAAAAAAAAAAAAAAAAAAAAAAAAAAAAAAAAAAAAAAAAAAAAAAAAAAAAAAAAAAAAAAAAAAAAAAAAAAAADQ2ttajaRjOvPk4TmqcXolPM2pSxiKb5os5z3ysPp3+xq++IFgBX/hlY/TP9lU/lIvfKy6K3ppVv5ALECufDG0+mX7K4/pD4YWn0+P0e5f7sCxgqW1N8aKoV3b1066pVHRTs7mSdVRelNaVnjgnYb4UOSpctcJ1eThyrjZXUYurpWrC0vCzkC1Arj3wtPpm/wBEuv5DHwytPpG/0a7/AKQFkBW/hlafPl3W93/SMrfSz+dUfmtbl/uwLGCt/DWz663/AKdx/IFvrZuUIrl25zhCK/ArjnlJRXHTzcecCyAAAAAABr3lxycW+nmXnAzXuYw5+L6kazv30RS87yc/lG+LeW+kzrA6EL/50fQzbpVoz8V59xw3MxG4cWpRfFewCwg8raspxUl0+p9KPUAAAAAA1NqL4qfd7UV8sG1fyM+72oruQJghkzkCWP8AnEY/5lkcmcgSwMEcjIEsIYMZGQM4RnCI5M5Azg3NlQXKrsTZpZOhsdfGN+Q/agOyAAAAAHF2/VxKnHyW/S0vcdoru9acXRn0eFB+fnXvA1VVM8qcxXBn8IKOk6p5TrGi7g8qlyBad26+VVj82UWu/h7jtFc3OTca0+hzUV2tLL+8ixkAAAAABp7XfxM+72oreSx7Y/Iz/u+1FUt6+tSa8VScU/naeDa7M5XcBs5GSGTOQJ5GSCZnIE8jJDJnIE8jJDJnIEsmckMjIE8nU2IuM32L3nJydjYS8Gb8pL0L/cDqgAAAABqbUs1XpTpvhlZi+qS4pm2YA+W3Mp0pyp1FpnF4a967Dy/DO0ve81jb1qb5VqNWKfJyjjWn0LHSvOUCtsaqvFal3lEpXvaZtOUuKkaVJa5S6uaK6ZN9CR4W+x6jmuVbhTz4WnDnjyU+GfOX7Yc7O3jppRlTbxqlOLc5fWkv+gOvsqyVCjTpJ50rjL50nxb72bZCnUjJZi1JdaJkAAAACFaajFyk1GMU5SbeEornbfUucDi713D5LkY/lK7xlc8KSa11O7KS7ZI4lOKilGKxGKUUlzJLmR1Jxc6Fa6mnGVfRycZLEqdqpfFxa6G8uT7ZY6EcnUB65M5PPUZyB6ZGTzyZyB6ZGSGRkD0yMkMmcgTyMkMmUwJ5O7sNfFt9c37EV/JY9iL4mPbKT9YG+AAAAAHN2jeYeiPB/KfSvMb9aajGUnzJNsqVxdc8m+L494HtOKfPxZ5SpLqObT2nqnpydCM8oo+T04Xdlt6EalZuNxXk0pVJSpSt6mppaW+DTWF2o+rOaj2Hzj+2C3kvwG4i8OM6lPK51LhOD7tMvSW3Y+1VdWdCvnjUp+GuqouE16cgdzZ+1HGT0vhniuhlos7yNVcOD6YvnR8+vdnXFm9c1ylKXhcpBcI56JL5PsOjs3akXiSlhrma4AXkHGt9scOOJdq4M2pbUpKOptrswQb5xdqT/CK0LRcYKMa13joo5+LpP68lLPkwl1oh8I6erDi1weMvGfcbO79pKnSc6rUq9xLl68ovMeUkklGPkxioxXWo56WA3heLafnh95FSUy17z/m0/rQ+8U5MDZUiSka6kTUgPZSJJnimSTA9cmcnlklkCeTOSGRkD0yMkMmcgTTLTslYoU/Nn0tlTyXCwWKVJeRH2Ae4AAAADQ21V00X5TUfe/YUraVThgs+89TEacV1uXo4e8rNnaO4uKVNvwW9U+ymuL/h3lHLhaulVWedwhJ9mqKkl6zrUqr4HttuGbyvjyF6IRPONLAFZ/tMp69nVH006lKa/WSfqbOH/Zbe5p3Fu3wjUhUiuqM1iXrWe8vG19nwuaFSjUb0VI4eHh9jK9uxu1HZ/LSc1VqTeFLGMUVxUcdefcB9oUVjHOsY7jj3e69pUbfJclJ9NKThx68Lh6jr0pZjF9aT7iZBU626tSH5GvqXRGqsP9aP8DlRqSctM+DjJqS8pc59BKnvjbRhyVWl+c1q1OjSo8yr1ZZfdiKlJvqiyjRuq6SWYqbTzFOKk9XRjtyXW2i1CCk8yUUm+3HErOxdj1ZVlVuIclGk/Ag5Rk5T6+HyV/DqLWQcfep/i0vrw9pTUy4b2v8AFv8AEh7ympgeqZNM8kySYHqmSTPJMlkD0TJJnmmZyB6ZM5PPJnIE8mckMjIHpku1FYjFdUUvUUinxaXW0vWXlAZAAAA8rqrohOXUm+/oAru8c9VXC4qMUu95b9w3RteNaq1xyqcfNzyfs9B4OeW23lt5b62dHY9woS058Gb/AFZ/wZRxdo+FcV3z/GNdy4e4lTaxhmNoQ0XFeL+fqXbGXH3+o16k8AYueHMcm4qN5WT2v73Sn7Os48LiUnzNZ6wPreyJZt7Z9dCk/wDIjcNTZH5tbfYUvuI2yAeNS1pynTqSgpTpqahJrjFSwpY8+D2AGMGQAOHve/xdfaw9kinIue8eyq90oRpVqdGKblNVKEqjlL5PFTWEsy9JX57q3sVwqW9V+arS/mA5yJJmxLYG0I89CjP7O7f+unE8p7PvI+NY1X9Spbz/AHiAwmSTPCpysPHtLqPXizq1Md9NSR5O/gvH10vtbetS+/FAbqZJM0I7Ut28K4pZ6uWpp+hvJtQqxfiyUvM0/YwPbIyQTM6gPTIyQyMgbVis1aS66kPai8FK2Qs16S8rPo4+4uoAAADS2zBuhV08Wo6klzvDy0boA+fRuk+k6OxbWpUjVlCeqUaixCXNp0prD6OOf9j321uprk6ltNUpPjKnJPk2+tNeL7PMbO6myq1sq3LOOZuOFGWpYjq457/UUczeGE1O2nNaZypyjNZz4svBz24kaE+KO7vdHLt39f8A0lfrPgBzdpWkuTp1vkSqTppdTilx78v9U86dJJdxYtq0lHZlonzuo5r+9rfsZX4vwX5n7APp2yPze2+wpfcRtmvs+GmjRj1UoL0RRsEAAAAAAMYMgDGDIISAkDWr3EYLM5KC65NLicq+3gVNRcKNSopS0co4ulQjJ+LqqT5lnhqSa5usDRtrenU23fqcIzUdnWSxKEZLLq1uh+ZHXrbsbPm8ysbaT63a0dXp05Kvsy7u47W2nUlbQqtW9jCpTo3GZwjipJaNaiqj4vPi9Batl7boXKbo1Y1HHKnHOJwaeGpRfFYaa7gNWW6Fj8mhyX2VWrT+7JHhLcy2+RUuab61eVJ/f1IsKqE0wKq9zMeLfXK7JxtZr/5J+s8qm6VyvEvYP7Wzy/8AJUiXAAVC02Hf0atKanbVlGcdS0VqT5NvE2uMuOlvHaW5GQAAAAAAAABW97JrNGPSlKT8zwl7GVi5qcH08Dr7wV9defVHEF3c/ryc6zoa69CL5nUjn6qeX6kUbu9j0U7Oj9HSy124SXsZX6EcyiuhtJ+k6G9d3quqmXzKKj9XCNax0PDbA+oR7DJSf/JL58n3s6m7m1FUlVjqzGOjGXnwuOfcQWIGEzIAAAAYyY1ASMYMaxrQHjO0g568YnjTqXPp6vWQq2+U01qTWGnxTXU11GzrRGc+8CobG3bXLX9ac3Uo3NaNONB50Knbp0kpPPhx4PEXwx0PCLDU2dCainBYh4mlaZQ6PAksOPDqwT2OmqFLVFwk1qlGSw1OTcpZT7WzfA0bajVjJKT1ww+MmuUT6OZYkvQ/ObiiSAAAAAAAAAAAADwvK3J05y+bFtefoPc1NpUtVOUefUsMCpRtnPL588c9ZKnTVOpCXPpzwXPxTRqwu5W8nTrLTx8Fvmkux9ZsvaUUuCRRrbS2VSuXmSefnRnKL9KNOnuovk1asf8AFz7Ub+zrvlZzxxw1zc2eJYqFECsUtz4t+HVqzXU60segsWydkU7dYpx0+86NOie8YECmeqZhRJJAMmCWBgCDIs9NJjSB5sweukw4geRknpGkCKZJSGkyogSUiRFRMoDIAAAAAAAAAAGGjIA0L/ZVKvFxqRU0+tHBluLbN58NL5vKS0+gtoA5FjsSlQWmnBRXYdCNDGD3AEFAlgyAAAAAAAAAAAAA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1" descr="data:image/jpeg;base64,/9j/4AAQSkZJRgABAQAAAQABAAD/2wCEAAkGBxAPDw0QDw8UDA8PDg8PDw8QDRAQDxANFRQWFhQUFRQYHCggGBolGxQVITEhJSsrLi4uFx8zODMsNygtLisBCgoKDAwODw0QFCsZFBkrLCwsNysrKysrNys3LCwrKyssKysrKysrKysrKysrKysrKysrKysrKysrKysrKysrK//AABEIAOEA4QMBIgACEQEDEQH/xAAbAAEAAgMBAQAAAAAAAAAAAAAAAgYBBAUDB//EAEkQAAIBAwEDBggICwgDAAAAAAABAgMEERIFBiETMUFRYYEiMmJxkaGxwRYjQlJTcnOyFCQzNISSk8PR0tMHgoOiwuHw8RWUs//EABUBAQEAAAAAAAAAAAAAAAAAAAAB/8QAFBEBAAAAAAAAAAAAAAAAAAAAAP/aAAwDAQACEQMRAD8A+4gAAAAAAAAAAAAAAAAAAAAAAAAAAAAAAAAAAAAAAAAAAAAAAAAAAAAAAAAAAAAAAAAAAAAAAAAAAAAAAAAAAAAAAAAAAAAAAAAAADQ2ttajaRjOvPk4TmqcXolPM2pSxiKb5os5z3ysPp3+xq++IFgBX/hlY/TP9lU/lIvfKy6K3ppVv5ALECufDG0+mX7K4/pD4YWn0+P0e5f7sCxgqW1N8aKoV3b1066pVHRTs7mSdVRelNaVnjgnYb4UOSpctcJ1eThyrjZXUYurpWrC0vCzkC1Arj3wtPpm/wBEuv5DHwytPpG/0a7/AKQFkBW/hlafPl3W93/SMrfSz+dUfmtbl/uwLGCt/DWz663/AKdx/IFvrZuUIrl25zhCK/ArjnlJRXHTzcecCyAAAAAABr3lxycW+nmXnAzXuYw5+L6kazv30RS87yc/lG+LeW+kzrA6EL/50fQzbpVoz8V59xw3MxG4cWpRfFewCwg8raspxUl0+p9KPUAAAAAA1NqL4qfd7UV8sG1fyM+72oruQJghkzkCWP8AnEY/5lkcmcgSwMEcjIEsIYMZGQM4RnCI5M5Azg3NlQXKrsTZpZOhsdfGN+Q/agOyAAAAAHF2/VxKnHyW/S0vcdoru9acXRn0eFB+fnXvA1VVM8qcxXBn8IKOk6p5TrGi7g8qlyBad26+VVj82UWu/h7jtFc3OTca0+hzUV2tLL+8ixkAAAAABp7XfxM+72oreSx7Y/Iz/u+1FUt6+tSa8VScU/naeDa7M5XcBs5GSGTOQJ5GSCZnIE8jJDJnIE8jJDJnIEsmckMjIE8nU2IuM32L3nJydjYS8Gb8pL0L/cDqgAAAABqbUs1XpTpvhlZi+qS4pm2YA+W3Mp0pyp1FpnF4a967Dy/DO0ve81jb1qb5VqNWKfJyjjWn0LHSvOUCtsaqvFal3lEpXvaZtOUuKkaVJa5S6uaK6ZN9CR4W+x6jmuVbhTz4WnDnjyU+GfOX7Yc7O3jppRlTbxqlOLc5fWkv+gOvsqyVCjTpJ50rjL50nxb72bZCnUjJZi1JdaJkAAAACFaajFyk1GMU5SbeEornbfUucDi713D5LkY/lK7xlc8KSa11O7KS7ZI4lOKilGKxGKUUlzJLmR1Jxc6Fa6mnGVfRycZLEqdqpfFxa6G8uT7ZY6EcnUB65M5PPUZyB6ZGTzyZyB6ZGSGRkD0yMkMmcgTyMkMmUwJ5O7sNfFt9c37EV/JY9iL4mPbKT9YG+AAAAAHN2jeYeiPB/KfSvMb9aajGUnzJNsqVxdc8m+L494HtOKfPxZ5SpLqObT2nqnpydCM8oo+T04Xdlt6EalZuNxXk0pVJSpSt6mppaW+DTWF2o+rOaj2Hzj+2C3kvwG4i8OM6lPK51LhOD7tMvSW3Y+1VdWdCvnjUp+GuqouE16cgdzZ+1HGT0vhniuhlos7yNVcOD6YvnR8+vdnXFm9c1ylKXhcpBcI56JL5PsOjs3akXiSlhrma4AXkHGt9scOOJdq4M2pbUpKOptrswQb5xdqT/CK0LRcYKMa13joo5+LpP68lLPkwl1oh8I6erDi1weMvGfcbO79pKnSc6rUq9xLl68ovMeUkklGPkxioxXWo56WA3heLafnh95FSUy17z/m0/rQ+8U5MDZUiSka6kTUgPZSJJnimSTA9cmcnlklkCeTOSGRkD0yMkMmcgTTLTslYoU/Nn0tlTyXCwWKVJeRH2Ae4AAAADQ21V00X5TUfe/YUraVThgs+89TEacV1uXo4e8rNnaO4uKVNvwW9U+ymuL/h3lHLhaulVWedwhJ9mqKkl6zrUqr4HttuGbyvjyF6IRPONLAFZ/tMp69nVH006lKa/WSfqbOH/Zbe5p3Fu3wjUhUiuqM1iXrWe8vG19nwuaFSjUb0VI4eHh9jK9uxu1HZ/LSc1VqTeFLGMUVxUcdefcB9oUVjHOsY7jj3e69pUbfJclJ9NKThx68Lh6jr0pZjF9aT7iZBU626tSH5GvqXRGqsP9aP8DlRqSctM+DjJqS8pc59BKnvjbRhyVWl+c1q1OjSo8yr1ZZfdiKlJvqiyjRuq6SWYqbTzFOKk9XRjtyXW2i1CCk8yUUm+3HErOxdj1ZVlVuIclGk/Ag5Rk5T6+HyV/DqLWQcfep/i0vrw9pTUy4b2v8AFv8AEh7ympgeqZNM8kySYHqmSTPJMlkD0TJJnmmZyB6ZM5PPJnIE8mckMjIHpku1FYjFdUUvUUinxaXW0vWXlAZAAAA8rqrohOXUm+/oAru8c9VXC4qMUu95b9w3RteNaq1xyqcfNzyfs9B4OeW23lt5b62dHY9woS058Gb/AFZ/wZRxdo+FcV3z/GNdy4e4lTaxhmNoQ0XFeL+fqXbGXH3+o16k8AYueHMcm4qN5WT2v73Sn7Os48LiUnzNZ6wPreyJZt7Z9dCk/wDIjcNTZH5tbfYUvuI2yAeNS1pynTqSgpTpqahJrjFSwpY8+D2AGMGQAOHve/xdfaw9kinIue8eyq90oRpVqdGKblNVKEqjlL5PFTWEsy9JX57q3sVwqW9V+arS/mA5yJJmxLYG0I89CjP7O7f+unE8p7PvI+NY1X9Spbz/AHiAwmSTPCpysPHtLqPXizq1Md9NSR5O/gvH10vtbetS+/FAbqZJM0I7Ut28K4pZ6uWpp+hvJtQqxfiyUvM0/YwPbIyQTM6gPTIyQyMgbVis1aS66kPai8FK2Qs16S8rPo4+4uoAAADS2zBuhV08Wo6klzvDy0boA+fRuk+k6OxbWpUjVlCeqUaixCXNp0prD6OOf9j321uprk6ltNUpPjKnJPk2+tNeL7PMbO6myq1sq3LOOZuOFGWpYjq457/UUczeGE1O2nNaZypyjNZz4svBz24kaE+KO7vdHLt39f8A0lfrPgBzdpWkuTp1vkSqTppdTilx78v9U86dJJdxYtq0lHZlonzuo5r+9rfsZX4vwX5n7APp2yPze2+wpfcRtmvs+GmjRj1UoL0RRsEAAAAAAMYMgDGDIISAkDWr3EYLM5KC65NLicq+3gVNRcKNSopS0co4ulQjJ+LqqT5lnhqSa5usDRtrenU23fqcIzUdnWSxKEZLLq1uh+ZHXrbsbPm8ysbaT63a0dXp05Kvsy7u47W2nUlbQqtW9jCpTo3GZwjipJaNaiqj4vPi9Batl7boXKbo1Y1HHKnHOJwaeGpRfFYaa7gNWW6Fj8mhyX2VWrT+7JHhLcy2+RUuab61eVJ/f1IsKqE0wKq9zMeLfXK7JxtZr/5J+s8qm6VyvEvYP7Wzy/8AJUiXAAVC02Hf0atKanbVlGcdS0VqT5NvE2uMuOlvHaW5GQAAAAAAAABW97JrNGPSlKT8zwl7GVi5qcH08Dr7wV9defVHEF3c/ryc6zoa69CL5nUjn6qeX6kUbu9j0U7Oj9HSy124SXsZX6EcyiuhtJ+k6G9d3quqmXzKKj9XCNax0PDbA+oR7DJSf/JL58n3s6m7m1FUlVjqzGOjGXnwuOfcQWIGEzIAAAAYyY1ASMYMaxrQHjO0g568YnjTqXPp6vWQq2+U01qTWGnxTXU11GzrRGc+8CobG3bXLX9ac3Uo3NaNONB50Knbp0kpPPhx4PEXwx0PCLDU2dCainBYh4mlaZQ6PAksOPDqwT2OmqFLVFwk1qlGSw1OTcpZT7WzfA0bajVjJKT1ww+MmuUT6OZYkvQ/ObiiSAAAAAAAAAAAADwvK3J05y+bFtefoPc1NpUtVOUefUsMCpRtnPL588c9ZKnTVOpCXPpzwXPxTRqwu5W8nTrLTx8Fvmkux9ZsvaUUuCRRrbS2VSuXmSefnRnKL9KNOnuovk1asf8AFz7Ub+zrvlZzxxw1zc2eJYqFECsUtz4t+HVqzXU60segsWydkU7dYpx0+86NOie8YECmeqZhRJJAMmCWBgCDIs9NJjSB5sweukw4geRknpGkCKZJSGkyogSUiRFRMoDIAAAAAAAAAAGGjIA0L/ZVKvFxqRU0+tHBluLbN58NL5vKS0+gtoA5FjsSlQWmnBRXYdCNDGD3AEFAlgyAAAAAAAAAAAAA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3158" y="2204863"/>
            <a:ext cx="5255305" cy="280831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normAutofit/>
          </a:bodyPr>
          <a:lstStyle/>
          <a:p>
            <a:pPr algn="ctr"/>
            <a:r>
              <a:rPr lang="ru-RU" sz="2200" dirty="0" smtClean="0">
                <a:latin typeface="Cambria" panose="02040503050406030204" pitchFamily="18" charset="0"/>
              </a:rPr>
              <a:t>Руководитель ППЭ после получения информации о завершении печати </a:t>
            </a:r>
            <a:r>
              <a:rPr lang="ru-RU" sz="2200" dirty="0">
                <a:latin typeface="Cambria" panose="02040503050406030204" pitchFamily="18" charset="0"/>
              </a:rPr>
              <a:t>Э</a:t>
            </a:r>
            <a:r>
              <a:rPr lang="ru-RU" sz="2200" dirty="0" smtClean="0">
                <a:latin typeface="Cambria" panose="02040503050406030204" pitchFamily="18" charset="0"/>
              </a:rPr>
              <a:t>М </a:t>
            </a:r>
            <a:r>
              <a:rPr lang="ru-RU" sz="2200" b="1" dirty="0" smtClean="0">
                <a:latin typeface="Cambria" panose="02040503050406030204" pitchFamily="18" charset="0"/>
              </a:rPr>
              <a:t>во всех аудиториях </a:t>
            </a:r>
            <a:r>
              <a:rPr lang="ru-RU" sz="2200" dirty="0" smtClean="0">
                <a:latin typeface="Cambria" panose="02040503050406030204" pitchFamily="18" charset="0"/>
              </a:rPr>
              <a:t>передает статус об успешном начале экзаменов в систему мониторинга готовности ППЭ в Штабе ППЭ</a:t>
            </a:r>
            <a:endParaRPr lang="ru-RU" sz="2200" dirty="0">
              <a:latin typeface="Cambria" panose="02040503050406030204" pitchFamily="18" charset="0"/>
            </a:endParaRPr>
          </a:p>
        </p:txBody>
      </p:sp>
      <p:pic>
        <p:nvPicPr>
          <p:cNvPr id="2051" name="Picture 3" descr="C:\Users\Тофан_О\Desktop\картинки для презентации\depositphotos_69187337-3d-man-working-on-compu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153" y="2259276"/>
            <a:ext cx="2825908" cy="282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Завершение печати ЭМ в аудиториях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9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84784"/>
            <a:ext cx="2038419" cy="28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573" y="1493690"/>
            <a:ext cx="2038419" cy="28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916" y="1488626"/>
            <a:ext cx="2038419" cy="28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813" y="1490117"/>
            <a:ext cx="2038419" cy="2880000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69709" y="4509120"/>
            <a:ext cx="364046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Черно-белые бланки: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бланк регистрации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бланк ответов №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ланк ответов № 2 лист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бланк ответов № 2 лист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КИМ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Контрольный лист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6764" y="3810510"/>
            <a:ext cx="3581487" cy="2561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621315" y="4362176"/>
            <a:ext cx="1745881" cy="2331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1763688" y="475311"/>
            <a:ext cx="7178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Состав индивидуального комплекта ЕГЭ</a:t>
            </a:r>
            <a:endParaRPr lang="ru-RU" sz="2800" b="1" dirty="0">
              <a:solidFill>
                <a:srgbClr val="000099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75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91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Оснащение пунктов медицинской помощи обучающимся в ППЭ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412776"/>
            <a:ext cx="4283968" cy="320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8" y="1874837"/>
            <a:ext cx="4545311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408" y="4656162"/>
            <a:ext cx="4283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Методические рекомендации по оснащению пунктов медицинской помощи обучающимся в ППЭ (письмо Министерства здравоохранения РФ от 28.04.2016 № 15-2/10/1-2227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628640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495099" y="475311"/>
            <a:ext cx="3368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Новые бланки ЕГЭ</a:t>
            </a:r>
            <a:endParaRPr lang="ru-RU" sz="2800" b="1" dirty="0">
              <a:solidFill>
                <a:srgbClr val="000099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75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225550"/>
            <a:ext cx="7704856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35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004208" y="357166"/>
            <a:ext cx="8139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Заполнение регистрационных полей бланков</a:t>
            </a:r>
            <a:endParaRPr lang="ru-RU" sz="2800" b="1" dirty="0">
              <a:solidFill>
                <a:srgbClr val="000099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75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67151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3143248"/>
            <a:ext cx="67151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86322"/>
            <a:ext cx="700089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491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774" y="5036200"/>
            <a:ext cx="825932" cy="25296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1272520"/>
            <a:ext cx="9072656" cy="545645"/>
          </a:xfrm>
          <a:prstGeom prst="rect">
            <a:avLst/>
          </a:prstGeom>
        </p:spPr>
        <p:txBody>
          <a:bodyPr wrap="square" lIns="52688" tIns="26344" rIns="52688" bIns="26344">
            <a:spAutoFit/>
          </a:bodyPr>
          <a:lstStyle/>
          <a:p>
            <a:pPr algn="ctr" defTabSz="984250"/>
            <a:r>
              <a:rPr lang="ru-RU" sz="1600" b="1" dirty="0">
                <a:solidFill>
                  <a:srgbClr val="FF0000"/>
                </a:solidFill>
              </a:rPr>
              <a:t>Ответственность за заполнение полей регистрации несет организатор в аудитории</a:t>
            </a:r>
          </a:p>
          <a:p>
            <a:pPr algn="ctr" defTabSz="984250"/>
            <a:r>
              <a:rPr lang="ru-RU" sz="1600" b="1" dirty="0">
                <a:solidFill>
                  <a:srgbClr val="FF0000"/>
                </a:solidFill>
              </a:rPr>
              <a:t>Невыполнение инструкции по заполнению бланков ведет к потере </a:t>
            </a:r>
            <a:r>
              <a:rPr lang="ru-RU" sz="1600" b="1" dirty="0" smtClean="0">
                <a:solidFill>
                  <a:srgbClr val="FF0000"/>
                </a:solidFill>
              </a:rPr>
              <a:t>бланка ответов №2 лист 2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1119461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Заполнение бланка ответов №2 лист 1, лист 2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57364"/>
            <a:ext cx="65722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4429132"/>
            <a:ext cx="642938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6703034" y="2071678"/>
            <a:ext cx="2440966" cy="17550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600" b="1" dirty="0">
                <a:solidFill>
                  <a:srgbClr val="006AB3"/>
                </a:solidFill>
              </a:rPr>
              <a:t>ВВОДИТСЯ </a:t>
            </a:r>
          </a:p>
          <a:p>
            <a:pPr algn="ctr" defTabSz="984250"/>
            <a:r>
              <a:rPr lang="ru-RU" sz="1600" b="1" dirty="0">
                <a:solidFill>
                  <a:srgbClr val="006AB3"/>
                </a:solidFill>
              </a:rPr>
              <a:t>ЦИФРОВОЕ ЗНАЧЕНИЕ </a:t>
            </a:r>
          </a:p>
          <a:p>
            <a:pPr algn="ctr" defTabSz="984250"/>
            <a:r>
              <a:rPr lang="ru-RU" sz="1600" b="1" dirty="0">
                <a:solidFill>
                  <a:srgbClr val="006AB3"/>
                </a:solidFill>
              </a:rPr>
              <a:t>ШТРИХ-КОДА </a:t>
            </a:r>
          </a:p>
          <a:p>
            <a:pPr algn="ctr" defTabSz="984250"/>
            <a:r>
              <a:rPr lang="ru-RU" sz="1600" b="1" dirty="0" smtClean="0">
                <a:solidFill>
                  <a:srgbClr val="006AB3"/>
                </a:solidFill>
              </a:rPr>
              <a:t>БЛАНКА ОТВЕТОВ </a:t>
            </a:r>
            <a:r>
              <a:rPr lang="ru-RU" sz="1600" b="1" dirty="0">
                <a:solidFill>
                  <a:srgbClr val="006AB3"/>
                </a:solidFill>
              </a:rPr>
              <a:t>№</a:t>
            </a:r>
            <a:r>
              <a:rPr lang="ru-RU" sz="1600" b="1" dirty="0" smtClean="0">
                <a:solidFill>
                  <a:srgbClr val="006AB3"/>
                </a:solidFill>
              </a:rPr>
              <a:t>2 (ЛИСТ №2»)</a:t>
            </a:r>
            <a:endParaRPr lang="ru-RU" sz="1600" b="1" dirty="0">
              <a:solidFill>
                <a:srgbClr val="006AB3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33" y="3000372"/>
            <a:ext cx="3000396" cy="5000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0" y="6352699"/>
            <a:ext cx="2643206" cy="5053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41416">
            <a:off x="2143726" y="4132470"/>
            <a:ext cx="3143304" cy="135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932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0424" y="1276089"/>
            <a:ext cx="8523152" cy="22691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2688" tIns="26344" rIns="52688" bIns="26344">
            <a:spAutoFit/>
          </a:bodyPr>
          <a:lstStyle/>
          <a:p>
            <a:r>
              <a:rPr lang="ru-RU" sz="1600" b="1" dirty="0"/>
              <a:t>Основные обязанности: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Обеспечивать соблюдение установленного порядка проведения ГИА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Осуществлять  взаимодействие с руководителем и организаторами ППЭ, </a:t>
            </a:r>
          </a:p>
          <a:p>
            <a:r>
              <a:rPr lang="ru-RU" sz="1600" b="1" dirty="0"/>
              <a:t>общественными наблюдателями, должностными лицами </a:t>
            </a:r>
            <a:r>
              <a:rPr lang="ru-RU" sz="1600" b="1" dirty="0" err="1"/>
              <a:t>Рособрнадзора</a:t>
            </a:r>
            <a:r>
              <a:rPr lang="ru-RU" sz="1600" b="1" dirty="0"/>
              <a:t>, ОИВ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В случае выявления нарушений порядка проведения ГИА принимать решения </a:t>
            </a:r>
          </a:p>
          <a:p>
            <a:r>
              <a:rPr lang="ru-RU" sz="1600" b="1" dirty="0"/>
              <a:t>об удалении с экзамена участников, а также иных лиц, находящихся в ППЭ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Контролировать соблюдение требований при допуске участников в ППЭ.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Оказывать содействие руководителю ППЭ в разрешении возникающих в процессе экзамена ситуаций, не регламентированных нормативными правовыми актами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817" y="5028899"/>
            <a:ext cx="8001161" cy="17767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2688" tIns="26344" rIns="52688" bIns="26344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Не вмешиваться</a:t>
            </a:r>
            <a:r>
              <a:rPr lang="ru-RU" sz="1600" b="1" dirty="0"/>
              <a:t> в служебные отношения между руководителем ППЭ и работниками ППЭ 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Не вмешиваться </a:t>
            </a:r>
            <a:r>
              <a:rPr lang="ru-RU" sz="1600" b="1" dirty="0"/>
              <a:t>в функционал работников ППЭ </a:t>
            </a:r>
          </a:p>
          <a:p>
            <a:r>
              <a:rPr lang="ru-RU" sz="1600" b="1" dirty="0"/>
              <a:t>При конфликтной ситуации на этапе допуска участников в ППЭ не прикасаться к участникам экзамена и его вещам, </a:t>
            </a:r>
            <a:r>
              <a:rPr lang="ru-RU" sz="1600" b="1" dirty="0">
                <a:solidFill>
                  <a:srgbClr val="C00000"/>
                </a:solidFill>
              </a:rPr>
              <a:t>соблюдать права участника экзамена</a:t>
            </a:r>
          </a:p>
          <a:p>
            <a:r>
              <a:rPr lang="ru-RU" sz="1600" b="1" dirty="0"/>
              <a:t>При удалении участника экзамена </a:t>
            </a:r>
            <a:r>
              <a:rPr lang="ru-RU" sz="1600" b="1" dirty="0">
                <a:solidFill>
                  <a:srgbClr val="C00000"/>
                </a:solidFill>
              </a:rPr>
              <a:t>соблюдать права участника экзамена</a:t>
            </a:r>
            <a:r>
              <a:rPr lang="ru-RU" sz="1600" b="1" dirty="0"/>
              <a:t>, четко донести нарушения до участника экзамена с соблюдением всех требований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03631" y="178527"/>
            <a:ext cx="6983169" cy="886493"/>
          </a:xfrm>
          <a:prstGeom prst="rect">
            <a:avLst/>
          </a:prstGeom>
        </p:spPr>
        <p:txBody>
          <a:bodyPr lIns="52688" tIns="26344" rIns="52688" bIns="26344">
            <a:normAutofit fontScale="82500" lnSpcReduction="20000"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8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3640" y="318374"/>
            <a:ext cx="2047454" cy="541293"/>
          </a:xfrm>
          <a:prstGeom prst="rect">
            <a:avLst/>
          </a:prstGeom>
        </p:spPr>
        <p:txBody>
          <a:bodyPr wrap="none" lIns="52688" tIns="26344" rIns="52688" bIns="26344">
            <a:spAutoFit/>
          </a:bodyPr>
          <a:lstStyle/>
          <a:p>
            <a:pPr lvl="0"/>
            <a:r>
              <a:rPr lang="ru-RU" sz="31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Член ГЭК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3172" y="3626113"/>
            <a:ext cx="8480404" cy="12843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2688" tIns="26344" rIns="52688" bIns="26344">
            <a:spAutoFit/>
          </a:bodyPr>
          <a:lstStyle/>
          <a:p>
            <a:r>
              <a:rPr lang="ru-RU" sz="1600" b="1" dirty="0"/>
              <a:t>Права: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удалить с экзамена участников, общественных наблюдателей, представителей СМИ и других лиц, нарушающих порядок проведения ГИА 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по каждому факту удаления с экзамена или остановки экзамена провести проверку с привлечением руководителя ППЭ и составить надлежащий акт</a:t>
            </a:r>
          </a:p>
        </p:txBody>
      </p:sp>
      <p:pic>
        <p:nvPicPr>
          <p:cNvPr id="1026" name="Picture 2" descr="http://www.kadastra.net/_/rsrc/1397132774380/zasita-zemelnyj-prav/prava-i-obazannosti/injury_claim.jpg?height=200&amp;width=19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764" y="1345897"/>
            <a:ext cx="1073214" cy="111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kb156nach.ucoz.ru/novaya_5/CAVYL0YH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67" y="5028899"/>
            <a:ext cx="845563" cy="111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9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0424" y="1276089"/>
            <a:ext cx="8523152" cy="1822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2688" tIns="26344" rIns="52688" bIns="26344">
            <a:spAutoFit/>
          </a:bodyPr>
          <a:lstStyle/>
          <a:p>
            <a:r>
              <a:rPr lang="ru-RU" sz="1600" b="1" dirty="0"/>
              <a:t>Основные обязанности: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Обеспечить подготовку ППЭ к проведению экзамена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обеспечить ознакомление организаторов с инструктивными  материалами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Выдать экзаменационные материалы организаторам в аудиторию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Во время экзамена руководитель ППЭ совместно с членом (членами) ГЭК должен осуществлять контроль за ходом проведения экзамена, решать вопросы, не предусмотренные настоящей инструкцией 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64887" y="5235002"/>
            <a:ext cx="8001161" cy="12843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2688" tIns="26344" rIns="52688" bIns="26344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Запрещается</a:t>
            </a:r>
            <a:r>
              <a:rPr lang="ru-RU" sz="1600" b="1" dirty="0"/>
              <a:t> принимать решение об удалении участника с экзамена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Запрещается</a:t>
            </a:r>
            <a:r>
              <a:rPr lang="ru-RU" sz="1600" b="1" dirty="0"/>
              <a:t> принимать апелляцию о нарушении установленного порядка проведения ГИА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Вмешиваться</a:t>
            </a:r>
            <a:r>
              <a:rPr lang="ru-RU" sz="1600" b="1" dirty="0"/>
              <a:t> без оснований в работу организаторов и технических специалистов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Принимать единоличное решение </a:t>
            </a:r>
            <a:r>
              <a:rPr lang="ru-RU" sz="1600" b="1" dirty="0"/>
              <a:t>без согласования с членом ГЭК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03631" y="178527"/>
            <a:ext cx="6983169" cy="886493"/>
          </a:xfrm>
          <a:prstGeom prst="rect">
            <a:avLst/>
          </a:prstGeom>
        </p:spPr>
        <p:txBody>
          <a:bodyPr lIns="52688" tIns="26344" rIns="52688" bIns="26344">
            <a:normAutofit fontScale="82500" lnSpcReduction="20000"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8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351126"/>
            <a:ext cx="3956361" cy="541293"/>
          </a:xfrm>
          <a:prstGeom prst="rect">
            <a:avLst/>
          </a:prstGeom>
        </p:spPr>
        <p:txBody>
          <a:bodyPr wrap="none" lIns="52688" tIns="26344" rIns="52688" bIns="26344">
            <a:spAutoFit/>
          </a:bodyPr>
          <a:lstStyle/>
          <a:p>
            <a:pPr lvl="0" algn="ctr"/>
            <a:r>
              <a:rPr lang="ru-RU" sz="31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Руководитель ППЭ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0424" y="3344572"/>
            <a:ext cx="8480404" cy="17767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2688" tIns="26344" rIns="52688" bIns="26344">
            <a:spAutoFit/>
          </a:bodyPr>
          <a:lstStyle/>
          <a:p>
            <a:r>
              <a:rPr lang="ru-RU" sz="1600" b="1" dirty="0"/>
              <a:t>Права: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Обратиться к члену ГЭК в случае выявления нарушений порядка проведения ГИА участниками, а также иных лицами, находящимися в ППЭ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Требовать от работников ППЭ добросовестного выполнения обязанностей в </a:t>
            </a:r>
            <a:r>
              <a:rPr lang="ru-RU" sz="1600" b="1" dirty="0" err="1"/>
              <a:t>соотвествии</a:t>
            </a:r>
            <a:r>
              <a:rPr lang="ru-RU" sz="1600" b="1" dirty="0"/>
              <a:t> с инструкциями 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Отстранить работника ППЭ от выполнения обязанностей в связи с ненадлежащим выполнением   </a:t>
            </a:r>
          </a:p>
        </p:txBody>
      </p:sp>
      <p:pic>
        <p:nvPicPr>
          <p:cNvPr id="1026" name="Picture 2" descr="http://www.kadastra.net/_/rsrc/1397132774380/zasita-zemelnyj-prav/prava-i-obazannosti/injury_claim.jpg?height=200&amp;width=19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2504" y="2162863"/>
            <a:ext cx="906134" cy="94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kb156nach.ucoz.ru/novaya_5/CAVYL0YH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82" y="5386253"/>
            <a:ext cx="845563" cy="111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3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0424" y="1276089"/>
            <a:ext cx="8523152" cy="22691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2688" tIns="26344" rIns="52688" bIns="26344">
            <a:spAutoFit/>
          </a:bodyPr>
          <a:lstStyle/>
          <a:p>
            <a:r>
              <a:rPr lang="ru-RU" sz="1600" b="1" dirty="0"/>
              <a:t>Основные обязанности: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пройти инструктаж у руководителя ППЭ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получить у руководителя ППЭ информацию о назначении в аудиторию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получить у руководителя ППЭ экзаменационные материалы и необходимую документацию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обеспечить допуск участников в аудиторию в соответствии с требованиями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провести инструктаж для участников экзамена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контролировать проведение экзамена в аудитории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по завершении экзамена собрать у участников экзаменационные материалы и передать руководителю ППЭ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790" y="5646250"/>
            <a:ext cx="8001161" cy="10645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2688" tIns="26344" rIns="52688" bIns="26344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Запрещается</a:t>
            </a:r>
            <a:r>
              <a:rPr lang="ru-RU" sz="1600" b="1" dirty="0"/>
              <a:t> </a:t>
            </a:r>
          </a:p>
          <a:p>
            <a:r>
              <a:rPr lang="ru-RU" sz="1600" b="1" dirty="0"/>
              <a:t>самостоятельно принимать решение об удалении участника с экзамена</a:t>
            </a:r>
          </a:p>
          <a:p>
            <a:r>
              <a:rPr lang="ru-RU" sz="1600" b="1" dirty="0"/>
              <a:t>покидать свое рабочее место без уважительных причин</a:t>
            </a:r>
          </a:p>
          <a:p>
            <a:r>
              <a:rPr lang="ru-RU" sz="1600" b="1" dirty="0"/>
              <a:t>вмешиваться в процесс выполнения работы участником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03631" y="178527"/>
            <a:ext cx="6983169" cy="886493"/>
          </a:xfrm>
          <a:prstGeom prst="rect">
            <a:avLst/>
          </a:prstGeom>
        </p:spPr>
        <p:txBody>
          <a:bodyPr lIns="52688" tIns="26344" rIns="52688" bIns="26344">
            <a:normAutofit fontScale="82500" lnSpcReduction="20000"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8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351126"/>
            <a:ext cx="5242784" cy="541293"/>
          </a:xfrm>
          <a:prstGeom prst="rect">
            <a:avLst/>
          </a:prstGeom>
        </p:spPr>
        <p:txBody>
          <a:bodyPr wrap="none" lIns="52688" tIns="26344" rIns="52688" bIns="26344">
            <a:spAutoFit/>
          </a:bodyPr>
          <a:lstStyle/>
          <a:p>
            <a:pPr lvl="0"/>
            <a:r>
              <a:rPr lang="ru-RU" sz="31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Организатор в аудитории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7" y="3600457"/>
            <a:ext cx="8480404" cy="20229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2688" tIns="26344" rIns="52688" bIns="26344">
            <a:spAutoFit/>
          </a:bodyPr>
          <a:lstStyle/>
          <a:p>
            <a:r>
              <a:rPr lang="ru-RU" sz="1600" b="1" dirty="0"/>
              <a:t>Права: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Обратиться к руководителю ППЭ и члену ГЭК в случае выявления нарушений порядка проведения ГИА участниками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В случае обнаружения неполадок работы системы видеонаблюдения сообщить руководителю ППЭ и члену ГЭК.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В случае подачи апелляции о нарушении порядка проведения экзамена организатор в аудитории должен обратиться к члену ГЭК 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В случае плохого самочувствия участника ЕГЭ - обратиться к медицинскому работнику</a:t>
            </a:r>
          </a:p>
        </p:txBody>
      </p:sp>
      <p:pic>
        <p:nvPicPr>
          <p:cNvPr id="1026" name="Picture 2" descr="http://www.kadastra.net/_/rsrc/1397132774380/zasita-zemelnyj-prav/prava-i-obazannosti/injury_claim.jpg?height=200&amp;width=19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0960" y="3935567"/>
            <a:ext cx="973607" cy="101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kb156nach.ucoz.ru/novaya_5/CAVYL0YH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461" y="5741214"/>
            <a:ext cx="845563" cy="111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06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500591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600" dirty="0"/>
              <a:t>Следит за порядком и не допускает:</a:t>
            </a:r>
          </a:p>
          <a:p>
            <a:pPr marL="0" indent="0" algn="ctr">
              <a:buNone/>
            </a:pPr>
            <a:endParaRPr lang="ru-RU" sz="1600" dirty="0"/>
          </a:p>
          <a:p>
            <a:r>
              <a:rPr lang="ru-RU" sz="1600" dirty="0"/>
              <a:t>разговоров  участников между собой, обмена любыми материалами и предметами между участниками;</a:t>
            </a:r>
          </a:p>
          <a:p>
            <a:r>
              <a:rPr lang="ru-RU" sz="1600" dirty="0"/>
              <a:t>наличие средств связи, электронно-вычислительной техники, фото, аудио и видеоаппаратуры, справочных материалов, кроме разрешенных, письменных заметок и иных средств хранения и передачи информации;</a:t>
            </a:r>
          </a:p>
          <a:p>
            <a:r>
              <a:rPr lang="ru-RU" sz="1600" dirty="0"/>
              <a:t>произвольного выхода участника из аудитории и перемещения по ППЭ без сопровождения организатора вне аудитории;</a:t>
            </a:r>
          </a:p>
          <a:p>
            <a:r>
              <a:rPr lang="ru-RU" sz="1600" dirty="0"/>
              <a:t>содействия обучающимся, выпускникам прошлых лет, в том числе в передаче им средств связи, электронно-вычислительной техники, фото, аудио и видеоаппаратуры, справочных материалов, письменных заметок и иных средств хранения и передачи информации;</a:t>
            </a:r>
          </a:p>
          <a:p>
            <a:r>
              <a:rPr lang="ru-RU" sz="1600" dirty="0"/>
              <a:t>выноса из аудиторий и ППЭ экзаменационных материалов на бумажном или электронном носителях, фотографирования экзаменационных материалов участниками, а также ассистентами или техническими специалистами;</a:t>
            </a:r>
          </a:p>
          <a:p>
            <a:r>
              <a:rPr lang="ru-RU" sz="1600" dirty="0"/>
              <a:t>следит за состоянием участников и при ухудшении самочувствия направлять участников в сопровождении организаторов вне аудиторий в медицинский пункт. В этом случае организатор в аудитории рекомендует участнику завершить экзамен и прийти на пересдачу.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19461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Действия организатора в аудитории во время экзамена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204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0424" y="1276089"/>
            <a:ext cx="8523152" cy="27616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2688" tIns="26344" rIns="52688" bIns="26344">
            <a:spAutoFit/>
          </a:bodyPr>
          <a:lstStyle/>
          <a:p>
            <a:r>
              <a:rPr lang="ru-RU" sz="1600" b="1" dirty="0"/>
              <a:t>Основные обязанности: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пройти инструктаж у руководителя ППЭ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получить у руководителя ППЭ информацию о назначении организаторов и распределении на места дежурства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получить у руководителя ППЭ необходимую документацию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обеспечить допуск участников в ППЭ в соответствии с требованиями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провести инструктаж для участников экзамена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помогать участникам ЕГЭ ориентироваться в помещениях ППЭ, указывать местонахождение нужной аудитории 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осуществлять контроль за перемещением по ППЭ лиц, имеющих право присутствовать в ППЭ в день проведения экзамена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236" y="5062809"/>
            <a:ext cx="8355002" cy="17767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2688" tIns="26344" rIns="52688" bIns="26344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Запрещается</a:t>
            </a:r>
            <a:r>
              <a:rPr lang="ru-RU" sz="1600" b="1" dirty="0"/>
              <a:t> </a:t>
            </a:r>
          </a:p>
          <a:p>
            <a:r>
              <a:rPr lang="ru-RU" sz="1600" b="1" dirty="0"/>
              <a:t>самостоятельно решать конфликтные ситуации и принимать решения </a:t>
            </a:r>
          </a:p>
          <a:p>
            <a:r>
              <a:rPr lang="ru-RU" sz="1600" b="1" dirty="0"/>
              <a:t>покидать свое рабочее место без уважительных причин</a:t>
            </a:r>
          </a:p>
          <a:p>
            <a:r>
              <a:rPr lang="ru-RU" sz="1600" b="1" dirty="0"/>
              <a:t>при допуске участников в ППЭ прикасаться к участникам экзамена и его вещам. 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Необходимо просить участников  добровольно </a:t>
            </a:r>
            <a:r>
              <a:rPr lang="ru-RU" sz="1600" b="1" dirty="0"/>
              <a:t>показать предмет, вызывающий сигнал переносного металлоискателя, и сдать все запрещенные средства в места хранения личных вещей участников ЕГЭ или сопровождающему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03631" y="178527"/>
            <a:ext cx="6983169" cy="886493"/>
          </a:xfrm>
          <a:prstGeom prst="rect">
            <a:avLst/>
          </a:prstGeom>
        </p:spPr>
        <p:txBody>
          <a:bodyPr lIns="52688" tIns="26344" rIns="52688" bIns="26344">
            <a:normAutofit fontScale="82500" lnSpcReduction="20000"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8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29231" y="388153"/>
            <a:ext cx="5699796" cy="541293"/>
          </a:xfrm>
          <a:prstGeom prst="rect">
            <a:avLst/>
          </a:prstGeom>
        </p:spPr>
        <p:txBody>
          <a:bodyPr wrap="none" lIns="52688" tIns="26344" rIns="52688" bIns="26344">
            <a:spAutoFit/>
          </a:bodyPr>
          <a:lstStyle/>
          <a:p>
            <a:pPr lvl="0"/>
            <a:r>
              <a:rPr lang="ru-RU" sz="31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Организатор вне аудитории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0424" y="4024721"/>
            <a:ext cx="8523152" cy="1038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2688" tIns="26344" rIns="52688" bIns="26344">
            <a:spAutoFit/>
          </a:bodyPr>
          <a:lstStyle/>
          <a:p>
            <a:r>
              <a:rPr lang="ru-RU" sz="1600" b="1" dirty="0"/>
              <a:t>Права: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r>
              <a:rPr lang="ru-RU" sz="1600" b="1" dirty="0"/>
              <a:t>Обратиться к руководителю ППЭ и члену ГЭК в случае выявления нарушений порядка проведения ГИА участниками или работниками ППЭ</a:t>
            </a:r>
          </a:p>
          <a:p>
            <a:pPr marL="197579" indent="-197579">
              <a:buFont typeface="Wingdings" panose="05000000000000000000" pitchFamily="2" charset="2"/>
              <a:buChar char="ü"/>
            </a:pPr>
            <a:endParaRPr lang="ru-RU" sz="1600" b="1" dirty="0"/>
          </a:p>
        </p:txBody>
      </p:sp>
      <p:pic>
        <p:nvPicPr>
          <p:cNvPr id="1026" name="Picture 2" descr="http://www.kadastra.net/_/rsrc/1397132774380/zasita-zemelnyj-prav/prava-i-obazannosti/injury_claim.jpg?height=200&amp;width=19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3067" y="2132856"/>
            <a:ext cx="770772" cy="80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kb156nach.ucoz.ru/novaya_5/CAVYL0YH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381" y="5043213"/>
            <a:ext cx="845563" cy="111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3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047" y="1556792"/>
            <a:ext cx="4055639" cy="13687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b="1" dirty="0">
                <a:solidFill>
                  <a:prstClr val="black"/>
                </a:solidFill>
              </a:rPr>
              <a:t>Во время экзамена организаторы:</a:t>
            </a:r>
          </a:p>
          <a:p>
            <a:pPr algn="ctr" defTabSz="984250"/>
            <a:endParaRPr lang="ru-RU" dirty="0" smtClean="0">
              <a:solidFill>
                <a:prstClr val="black"/>
              </a:solidFill>
            </a:endParaRPr>
          </a:p>
          <a:p>
            <a:pPr marL="263439" indent="-263439" defTabSz="9842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Выдают </a:t>
            </a:r>
            <a:r>
              <a:rPr lang="ru-RU" dirty="0">
                <a:solidFill>
                  <a:prstClr val="black"/>
                </a:solidFill>
              </a:rPr>
              <a:t>по требованию участника дополнительные бланки №</a:t>
            </a:r>
            <a:r>
              <a:rPr lang="ru-RU" dirty="0" smtClean="0">
                <a:solidFill>
                  <a:prstClr val="black"/>
                </a:solidFill>
              </a:rPr>
              <a:t>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6085" y="3429000"/>
            <a:ext cx="4055639" cy="15121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defTabSz="984250"/>
            <a:r>
              <a:rPr lang="ru-RU" b="1" dirty="0">
                <a:solidFill>
                  <a:prstClr val="black"/>
                </a:solidFill>
              </a:rPr>
              <a:t>Организаторы обязаны:</a:t>
            </a:r>
          </a:p>
          <a:p>
            <a:pPr marL="197579" indent="-197579" defTabSz="9842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 Следить за </a:t>
            </a:r>
            <a:r>
              <a:rPr lang="ru-RU" dirty="0" smtClean="0">
                <a:solidFill>
                  <a:prstClr val="black"/>
                </a:solidFill>
              </a:rPr>
              <a:t>порядком</a:t>
            </a:r>
            <a:endParaRPr lang="ru-RU" dirty="0">
              <a:solidFill>
                <a:prstClr val="black"/>
              </a:solidFill>
            </a:endParaRPr>
          </a:p>
          <a:p>
            <a:pPr marL="197579" indent="-197579" defTabSz="9842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 Не допускать нарушение участниками правил проведения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91290" y="1340144"/>
            <a:ext cx="4223987" cy="47144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b="1" dirty="0">
                <a:solidFill>
                  <a:prstClr val="black"/>
                </a:solidFill>
              </a:rPr>
              <a:t>Организаторам запрещается:</a:t>
            </a:r>
          </a:p>
          <a:p>
            <a:pPr marL="197579" indent="-197579" defTabSz="9842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Без уважительной причины покидать аудиторию во время </a:t>
            </a:r>
            <a:r>
              <a:rPr lang="ru-RU" dirty="0" smtClean="0">
                <a:solidFill>
                  <a:prstClr val="black"/>
                </a:solidFill>
              </a:rPr>
              <a:t>экзамена</a:t>
            </a:r>
            <a:endParaRPr lang="ru-RU" dirty="0">
              <a:solidFill>
                <a:prstClr val="black"/>
              </a:solidFill>
            </a:endParaRPr>
          </a:p>
          <a:p>
            <a:pPr marL="197579" indent="-197579" defTabSz="9842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 Иметь при себе средства связи</a:t>
            </a:r>
            <a:r>
              <a:rPr lang="ru-RU" dirty="0" smtClean="0">
                <a:solidFill>
                  <a:prstClr val="black"/>
                </a:solidFill>
              </a:rPr>
              <a:t>;</a:t>
            </a:r>
            <a:endParaRPr lang="ru-RU" dirty="0">
              <a:solidFill>
                <a:prstClr val="black"/>
              </a:solidFill>
            </a:endParaRPr>
          </a:p>
          <a:p>
            <a:pPr marL="197579" indent="-197579" defTabSz="9842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Оказывать </a:t>
            </a:r>
            <a:r>
              <a:rPr lang="ru-RU" dirty="0">
                <a:solidFill>
                  <a:prstClr val="black"/>
                </a:solidFill>
              </a:rPr>
              <a:t>содействие участникам в том числе передавать им 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</a:t>
            </a:r>
            <a:r>
              <a:rPr lang="ru-RU" dirty="0" smtClean="0">
                <a:solidFill>
                  <a:prstClr val="black"/>
                </a:solidFill>
              </a:rPr>
              <a:t>информации</a:t>
            </a:r>
            <a:endParaRPr lang="ru-RU" dirty="0">
              <a:solidFill>
                <a:prstClr val="black"/>
              </a:solidFill>
            </a:endParaRPr>
          </a:p>
          <a:p>
            <a:pPr marL="197579" indent="-197579" defTabSz="9842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Выносить из аудиторий и ППЭ экзаменационные материалы на бумажном или электронном носителях, фотографировать экзаменационные </a:t>
            </a:r>
            <a:r>
              <a:rPr lang="ru-RU" dirty="0" smtClean="0">
                <a:solidFill>
                  <a:prstClr val="black"/>
                </a:solidFill>
              </a:rPr>
              <a:t>материалы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3990" y="6054632"/>
            <a:ext cx="7636845" cy="607200"/>
          </a:xfrm>
          <a:prstGeom prst="rect">
            <a:avLst/>
          </a:prstGeom>
        </p:spPr>
        <p:txBody>
          <a:bodyPr wrap="square" lIns="52688" tIns="26344" rIns="52688" bIns="26344">
            <a:spAutoFit/>
          </a:bodyPr>
          <a:lstStyle/>
          <a:p>
            <a:pPr algn="ctr" defTabSz="984250"/>
            <a:r>
              <a:rPr lang="ru-RU" b="1" dirty="0">
                <a:solidFill>
                  <a:prstClr val="black"/>
                </a:solidFill>
              </a:rPr>
              <a:t>В аудитории во время экзамена обязательно должны находиться два организатора.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19461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Действия организатора в аудитории во время экзамена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739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835696" y="475311"/>
            <a:ext cx="6562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Дополнительный бланк ответов № 2</a:t>
            </a:r>
            <a:endParaRPr lang="ru-RU" sz="2800" b="1" dirty="0">
              <a:solidFill>
                <a:srgbClr val="000099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75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3" y="1340768"/>
            <a:ext cx="4392488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27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Аудитории пунктов проведения экзамена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061775280"/>
              </p:ext>
            </p:extLst>
          </p:nvPr>
        </p:nvGraphicFramePr>
        <p:xfrm>
          <a:off x="250765" y="1340768"/>
          <a:ext cx="864048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211504" y="5972707"/>
            <a:ext cx="8639883" cy="692858"/>
            <a:chOff x="-8236" y="-879618"/>
            <a:chExt cx="8639883" cy="69613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-8236" y="-879618"/>
              <a:ext cx="8639883" cy="696134"/>
            </a:xfrm>
            <a:prstGeom prst="roundRect">
              <a:avLst>
                <a:gd name="adj" fmla="val 10000"/>
              </a:avLst>
            </a:prstGeom>
            <a:solidFill>
              <a:srgbClr val="006AB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1563520" y="-879618"/>
              <a:ext cx="6791976" cy="6961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/>
                <a:t>       Местами для организаторов и общественного наблюдателя</a:t>
              </a:r>
              <a:endParaRPr lang="ru-RU" sz="1800" b="1" kern="1200" dirty="0"/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426991" y="5996134"/>
            <a:ext cx="816975" cy="669431"/>
          </a:xfrm>
          <a:prstGeom prst="roundRect">
            <a:avLst>
              <a:gd name="adj" fmla="val 10000"/>
            </a:avLst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732762" y="980728"/>
            <a:ext cx="8229600" cy="53285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Аудитории проведения обеспечиваются: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878641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роцесс 5"/>
          <p:cNvSpPr/>
          <p:nvPr/>
        </p:nvSpPr>
        <p:spPr>
          <a:xfrm>
            <a:off x="571472" y="1772816"/>
            <a:ext cx="7929618" cy="408507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marL="263439" indent="-263439" defTabSz="984250">
              <a:spcAft>
                <a:spcPts val="346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убедиться, </a:t>
            </a:r>
            <a:r>
              <a:rPr lang="ru-RU" dirty="0" smtClean="0">
                <a:solidFill>
                  <a:schemeClr val="tx1"/>
                </a:solidFill>
              </a:rPr>
              <a:t>что оба листа бланка </a:t>
            </a:r>
            <a:r>
              <a:rPr lang="ru-RU" dirty="0">
                <a:solidFill>
                  <a:schemeClr val="tx1"/>
                </a:solidFill>
              </a:rPr>
              <a:t>ответов № </a:t>
            </a:r>
            <a:r>
              <a:rPr lang="ru-RU" dirty="0" smtClean="0">
                <a:solidFill>
                  <a:schemeClr val="tx1"/>
                </a:solidFill>
              </a:rPr>
              <a:t>2 </a:t>
            </a:r>
            <a:r>
              <a:rPr lang="ru-RU" dirty="0">
                <a:solidFill>
                  <a:schemeClr val="tx1"/>
                </a:solidFill>
              </a:rPr>
              <a:t>полностью заполнены, </a:t>
            </a:r>
            <a:r>
              <a:rPr lang="ru-RU" b="1" dirty="0">
                <a:solidFill>
                  <a:schemeClr val="tx1"/>
                </a:solidFill>
              </a:rPr>
              <a:t>в противном случае ответы, внесенные на дополнительный бланк ответов № 2, оцениваться не будут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263439" indent="-263439" defTabSz="984250">
              <a:spcAft>
                <a:spcPts val="346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выдать по просьбе участника ЕГЭ ДБО №2;</a:t>
            </a:r>
            <a:endParaRPr lang="ru-RU" dirty="0">
              <a:solidFill>
                <a:schemeClr val="tx1"/>
              </a:solidFill>
            </a:endParaRPr>
          </a:p>
          <a:p>
            <a:pPr marL="263439" indent="-263439" defTabSz="984250">
              <a:spcAft>
                <a:spcPts val="346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зафиксировать количество выданных дополнительных бланков ответов № 2 в форме </a:t>
            </a:r>
            <a:r>
              <a:rPr lang="ru-RU" b="1" dirty="0">
                <a:solidFill>
                  <a:schemeClr val="tx1"/>
                </a:solidFill>
              </a:rPr>
              <a:t>ППЭ-05-02</a:t>
            </a:r>
            <a:r>
              <a:rPr lang="ru-RU" dirty="0">
                <a:solidFill>
                  <a:schemeClr val="tx1"/>
                </a:solidFill>
              </a:rPr>
              <a:t> «Протокол проведения </a:t>
            </a:r>
            <a:r>
              <a:rPr lang="ru-RU" dirty="0" smtClean="0">
                <a:solidFill>
                  <a:schemeClr val="tx1"/>
                </a:solidFill>
              </a:rPr>
              <a:t>ГИА </a:t>
            </a:r>
            <a:r>
              <a:rPr lang="ru-RU" dirty="0">
                <a:solidFill>
                  <a:schemeClr val="tx1"/>
                </a:solidFill>
              </a:rPr>
              <a:t>в аудитории»;</a:t>
            </a:r>
          </a:p>
          <a:p>
            <a:pPr marL="263439" indent="-263439" defTabSz="984250">
              <a:spcAft>
                <a:spcPts val="346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прописать номера выданных дополнительных бланков в </a:t>
            </a:r>
            <a:r>
              <a:rPr lang="ru-RU" b="1" dirty="0">
                <a:solidFill>
                  <a:schemeClr val="tx1"/>
                </a:solidFill>
              </a:rPr>
              <a:t>форме </a:t>
            </a:r>
            <a:r>
              <a:rPr lang="ru-RU" b="1" dirty="0" smtClean="0">
                <a:solidFill>
                  <a:schemeClr val="tx1"/>
                </a:solidFill>
              </a:rPr>
              <a:t>        ППЭ-12-03 </a:t>
            </a:r>
            <a:r>
              <a:rPr lang="ru-RU" dirty="0">
                <a:solidFill>
                  <a:schemeClr val="tx1"/>
                </a:solidFill>
              </a:rPr>
              <a:t>«Ведомость использования дополнительных бланков ответов № 2»;</a:t>
            </a:r>
          </a:p>
          <a:p>
            <a:pPr marL="263439" indent="-263439" defTabSz="984250">
              <a:spcAft>
                <a:spcPts val="346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вписать номер выдаваемого дополнительного бланка ответов № 2 в основной бланк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19461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Выдача дополнительных бланков ответов №2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287199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272520"/>
            <a:ext cx="9072656" cy="545645"/>
          </a:xfrm>
          <a:prstGeom prst="rect">
            <a:avLst/>
          </a:prstGeom>
        </p:spPr>
        <p:txBody>
          <a:bodyPr wrap="square" lIns="52688" tIns="26344" rIns="52688" bIns="26344">
            <a:spAutoFit/>
          </a:bodyPr>
          <a:lstStyle/>
          <a:p>
            <a:pPr algn="ctr" defTabSz="984250"/>
            <a:r>
              <a:rPr lang="ru-RU" sz="1600" b="1" dirty="0">
                <a:solidFill>
                  <a:srgbClr val="FF0000"/>
                </a:solidFill>
              </a:rPr>
              <a:t>Ответственность за заполнение полей регистрации несет организатор в аудитории</a:t>
            </a:r>
          </a:p>
          <a:p>
            <a:pPr algn="ctr" defTabSz="984250"/>
            <a:r>
              <a:rPr lang="ru-RU" sz="1600" b="1" dirty="0">
                <a:solidFill>
                  <a:srgbClr val="FF0000"/>
                </a:solidFill>
              </a:rPr>
              <a:t>Невыполнение инструкции по заполнению бланков ведет к потере дополнительного бланка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95951" y="2177997"/>
            <a:ext cx="2660155" cy="17550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600" b="1" dirty="0">
                <a:solidFill>
                  <a:srgbClr val="006AB3"/>
                </a:solidFill>
              </a:rPr>
              <a:t>ВВОДИТСЯ </a:t>
            </a:r>
          </a:p>
          <a:p>
            <a:pPr algn="ctr" defTabSz="984250"/>
            <a:r>
              <a:rPr lang="ru-RU" sz="1600" b="1" dirty="0">
                <a:solidFill>
                  <a:srgbClr val="006AB3"/>
                </a:solidFill>
              </a:rPr>
              <a:t>ЦИФРОВОЕ ЗНАЧЕНИЕ </a:t>
            </a:r>
          </a:p>
          <a:p>
            <a:pPr algn="ctr" defTabSz="984250"/>
            <a:r>
              <a:rPr lang="ru-RU" sz="1600" b="1" dirty="0">
                <a:solidFill>
                  <a:srgbClr val="006AB3"/>
                </a:solidFill>
              </a:rPr>
              <a:t>ШТРИХ-КОДА </a:t>
            </a:r>
          </a:p>
          <a:p>
            <a:pPr algn="ctr" defTabSz="984250"/>
            <a:r>
              <a:rPr lang="ru-RU" sz="1600" b="1" dirty="0">
                <a:solidFill>
                  <a:srgbClr val="006AB3"/>
                </a:solidFill>
              </a:rPr>
              <a:t>ДОПОЛНИТЕЛЬНОГО БЛАНКА №2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4214818"/>
            <a:ext cx="2657253" cy="22909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600" b="1" dirty="0">
                <a:solidFill>
                  <a:prstClr val="black"/>
                </a:solidFill>
              </a:rPr>
              <a:t>В поле «Лист №» </a:t>
            </a:r>
          </a:p>
          <a:p>
            <a:pPr algn="ctr" defTabSz="984250"/>
            <a:r>
              <a:rPr lang="ru-RU" sz="1600" b="1" dirty="0">
                <a:solidFill>
                  <a:prstClr val="black"/>
                </a:solidFill>
              </a:rPr>
              <a:t>организатор в аудитории при выдаче дополнительного бланка ответов № 2 вносит порядковый номер листа работы участника </a:t>
            </a:r>
            <a:r>
              <a:rPr lang="ru-RU" sz="1600" b="1" dirty="0" smtClean="0">
                <a:solidFill>
                  <a:prstClr val="black"/>
                </a:solidFill>
              </a:rPr>
              <a:t>ЕГЭ (начиная с цифры 3) </a:t>
            </a:r>
            <a:endParaRPr lang="ru-RU" sz="1600" b="1" dirty="0">
              <a:solidFill>
                <a:prstClr val="black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1119461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Заполнение дополнительного бланка ответов №2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61436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56" y="3071810"/>
            <a:ext cx="2629807" cy="41294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286256"/>
            <a:ext cx="621507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802" y="6215082"/>
            <a:ext cx="2322008" cy="4438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958" y="5572140"/>
            <a:ext cx="1166246" cy="3571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88" y="5500702"/>
            <a:ext cx="4786346" cy="3870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46019">
            <a:off x="2559170" y="4132545"/>
            <a:ext cx="2983551" cy="1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178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4423"/>
            <a:ext cx="8644791" cy="42862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600" b="1" dirty="0" smtClean="0"/>
              <a:t>ДЕЙСТВИЯ ОРГАНИЗАТОРОВ</a:t>
            </a:r>
          </a:p>
          <a:p>
            <a:pPr marL="0" indent="0">
              <a:buNone/>
            </a:pPr>
            <a:r>
              <a:rPr lang="ru-RU" sz="1600" dirty="0"/>
              <a:t>НАРУШЕНИЯ ПОРЯДКА ПРОВЕДЕНИЯ </a:t>
            </a:r>
            <a:r>
              <a:rPr lang="ru-RU" sz="1600" dirty="0" smtClean="0"/>
              <a:t>ГИА УЧАСТНИКОМ. УДАЛЕНИЕ УЧАСТНИКА:</a:t>
            </a:r>
            <a:endParaRPr lang="ru-RU" sz="1600" dirty="0"/>
          </a:p>
          <a:p>
            <a:r>
              <a:rPr lang="ru-RU" sz="1600" dirty="0" smtClean="0"/>
              <a:t>Пригласить члена ГЭК</a:t>
            </a:r>
          </a:p>
          <a:p>
            <a:r>
              <a:rPr lang="ru-RU" sz="1600" dirty="0" smtClean="0"/>
              <a:t>Зафиксировать удаление в </a:t>
            </a:r>
            <a:r>
              <a:rPr lang="ru-RU" sz="1600" dirty="0"/>
              <a:t>форме </a:t>
            </a:r>
            <a:r>
              <a:rPr lang="ru-RU" sz="1600" dirty="0" smtClean="0"/>
              <a:t>ППЭ-05-02 (подпись </a:t>
            </a:r>
            <a:r>
              <a:rPr lang="ru-RU" sz="1600" dirty="0"/>
              <a:t>участника в форме </a:t>
            </a:r>
            <a:r>
              <a:rPr lang="ru-RU" sz="1600" dirty="0" smtClean="0"/>
              <a:t>ППЭ-05-02)</a:t>
            </a:r>
            <a:endParaRPr lang="ru-RU" sz="1600" dirty="0"/>
          </a:p>
          <a:p>
            <a:r>
              <a:rPr lang="ru-RU" sz="1600" dirty="0" smtClean="0"/>
              <a:t>Поставить отметку </a:t>
            </a:r>
            <a:r>
              <a:rPr lang="ru-RU" sz="1600" dirty="0"/>
              <a:t>в бланке регистрации и подпись  организатора</a:t>
            </a:r>
          </a:p>
          <a:p>
            <a:r>
              <a:rPr lang="ru-RU" sz="1600" dirty="0" smtClean="0"/>
              <a:t>Расписаться в Акте об удалении (форма ППЭ-21)</a:t>
            </a:r>
            <a:endParaRPr lang="ru-RU" sz="1600" dirty="0"/>
          </a:p>
          <a:p>
            <a:endParaRPr lang="ru-RU" sz="1600" dirty="0"/>
          </a:p>
          <a:p>
            <a:pPr marL="0" indent="0">
              <a:buNone/>
            </a:pPr>
            <a:r>
              <a:rPr lang="ru-RU" sz="1600" dirty="0"/>
              <a:t>ДОСРОЧНОЕ ЗАВЕРШЕНИЕ ЭКЗАМЕНА ПО УВАЖИТЕЛЬНОЙ ПРИЧИНЕ:</a:t>
            </a:r>
          </a:p>
          <a:p>
            <a:r>
              <a:rPr lang="ru-RU" sz="1600" dirty="0" smtClean="0"/>
              <a:t>Пригласить организатора вне аудитории для сопровождения участника в медицинский кабинет</a:t>
            </a:r>
          </a:p>
          <a:p>
            <a:r>
              <a:rPr lang="ru-RU" sz="1600" dirty="0" smtClean="0"/>
              <a:t>Зафиксировать досрочное завершение в </a:t>
            </a:r>
            <a:r>
              <a:rPr lang="ru-RU" sz="1600" dirty="0"/>
              <a:t>форме </a:t>
            </a:r>
            <a:r>
              <a:rPr lang="ru-RU" sz="1600" dirty="0" smtClean="0"/>
              <a:t>ППЭ-05-02 (подпись </a:t>
            </a:r>
            <a:r>
              <a:rPr lang="ru-RU" sz="1600" dirty="0"/>
              <a:t>участника в форме </a:t>
            </a:r>
            <a:r>
              <a:rPr lang="ru-RU" sz="1600" dirty="0" smtClean="0"/>
              <a:t>ППЭ-05-02)</a:t>
            </a:r>
            <a:endParaRPr lang="ru-RU" sz="1600" dirty="0"/>
          </a:p>
          <a:p>
            <a:r>
              <a:rPr lang="ru-RU" sz="1600" dirty="0" smtClean="0"/>
              <a:t>Поставить отметку </a:t>
            </a:r>
            <a:r>
              <a:rPr lang="ru-RU" sz="1600" dirty="0"/>
              <a:t>в бланке регистрации и подпись организатора</a:t>
            </a:r>
          </a:p>
          <a:p>
            <a:r>
              <a:rPr lang="ru-RU" sz="1600" dirty="0" smtClean="0"/>
              <a:t>Расписаться в Акте о досрочном завершении экзамена (форма ППЭ-22)</a:t>
            </a:r>
            <a:endParaRPr lang="ru-RU" sz="1600" dirty="0"/>
          </a:p>
          <a:p>
            <a:endParaRPr lang="ru-RU" sz="1600" dirty="0"/>
          </a:p>
          <a:p>
            <a:pPr marL="0" indent="0">
              <a:buNone/>
            </a:pPr>
            <a:r>
              <a:rPr lang="ru-RU" sz="1600" dirty="0"/>
              <a:t>АПЕЛЛЯЦИЯ О НАРУШЕНИИ УСТАНОВЛЕННОГО ПОРЯДКА ПРОВЕДЕНИЯ </a:t>
            </a:r>
            <a:r>
              <a:rPr lang="ru-RU" sz="1600" dirty="0" smtClean="0"/>
              <a:t>ГИА:</a:t>
            </a:r>
            <a:endParaRPr lang="ru-RU" sz="1600" dirty="0"/>
          </a:p>
          <a:p>
            <a:r>
              <a:rPr lang="ru-RU" sz="1600" dirty="0" smtClean="0"/>
              <a:t>Пригласить члена ГЭК</a:t>
            </a:r>
            <a:endParaRPr lang="ru-RU" sz="1600" dirty="0"/>
          </a:p>
          <a:p>
            <a:r>
              <a:rPr lang="ru-RU" sz="1600" dirty="0"/>
              <a:t>Зафиксировать </a:t>
            </a:r>
            <a:r>
              <a:rPr lang="ru-RU" sz="1600" dirty="0" smtClean="0"/>
              <a:t>подачу апелляции в </a:t>
            </a:r>
            <a:r>
              <a:rPr lang="ru-RU" sz="1600" dirty="0"/>
              <a:t>форме ППЭ-05-02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667691"/>
            <a:ext cx="1141303" cy="11852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57224" y="188913"/>
            <a:ext cx="82867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Возможные ситуации в аудитории во время экзамена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5357826"/>
            <a:ext cx="807249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6930134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6"/>
          <p:cNvSpPr txBox="1">
            <a:spLocks noGrp="1"/>
          </p:cNvSpPr>
          <p:nvPr/>
        </p:nvSpPr>
        <p:spPr>
          <a:xfrm>
            <a:off x="6758880" y="6381749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345505" y="173110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FF"/>
                </a:solidFill>
                <a:cs typeface="Calibri" pitchFamily="34" charset="0"/>
              </a:rPr>
              <a:t>Алгоритм действий члена ГЭК, руководителя ППЭ в случае выявления факта нарушения порядка проведения ГИА участником ГИА</a:t>
            </a:r>
            <a:endParaRPr lang="ru-RU" sz="2400" b="1" dirty="0">
              <a:solidFill>
                <a:srgbClr val="0000FF"/>
              </a:solidFill>
              <a:cs typeface="Calibri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4368" y="1196751"/>
            <a:ext cx="8496300" cy="5367560"/>
          </a:xfrm>
          <a:prstGeom prst="roundRect">
            <a:avLst/>
          </a:prstGeom>
          <a:solidFill>
            <a:srgbClr val="0000FF">
              <a:alpha val="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-  </a:t>
            </a:r>
            <a:r>
              <a:rPr lang="ru-RU" sz="2000" dirty="0">
                <a:solidFill>
                  <a:schemeClr val="tx1"/>
                </a:solidFill>
              </a:rPr>
              <a:t>пройти </a:t>
            </a:r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>
                <a:solidFill>
                  <a:schemeClr val="tx1"/>
                </a:solidFill>
              </a:rPr>
              <a:t>аудиторию,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ru-RU" sz="2000" dirty="0">
                <a:solidFill>
                  <a:schemeClr val="tx1"/>
                </a:solidFill>
              </a:rPr>
              <a:t>объявить о факте нарушения порядка проведения ГИА в аудитории в зоне видимости камеры </a:t>
            </a:r>
            <a:r>
              <a:rPr lang="ru-RU" sz="2000" dirty="0" smtClean="0">
                <a:solidFill>
                  <a:schemeClr val="tx1"/>
                </a:solidFill>
              </a:rPr>
              <a:t>видеонаблюдения,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- удалить участника ЕГЭ из аудитории,</a:t>
            </a:r>
          </a:p>
          <a:p>
            <a:r>
              <a:rPr lang="ru-RU" sz="2000" dirty="0">
                <a:solidFill>
                  <a:schemeClr val="tx1"/>
                </a:solidFill>
              </a:rPr>
              <a:t>- сопроводить участника ЕГЭ в штаб ППЭ,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- пригласить </a:t>
            </a:r>
            <a:r>
              <a:rPr lang="ru-RU" sz="2000" dirty="0">
                <a:solidFill>
                  <a:schemeClr val="tx1"/>
                </a:solidFill>
              </a:rPr>
              <a:t>организатора в штаб ППЭ </a:t>
            </a:r>
            <a:r>
              <a:rPr lang="ru-RU" sz="2000" dirty="0" smtClean="0">
                <a:solidFill>
                  <a:schemeClr val="tx1"/>
                </a:solidFill>
              </a:rPr>
              <a:t>(</a:t>
            </a:r>
            <a:r>
              <a:rPr lang="ru-RU" sz="2000" dirty="0">
                <a:solidFill>
                  <a:schemeClr val="tx1"/>
                </a:solidFill>
              </a:rPr>
              <a:t>в момент выхода организатора из аудитории его место занимает организатор вне аудитории),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ru-RU" sz="2000" dirty="0">
                <a:solidFill>
                  <a:schemeClr val="tx1"/>
                </a:solidFill>
              </a:rPr>
              <a:t>объявить о факте нарушения порядка проведения ГИА </a:t>
            </a:r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>
                <a:solidFill>
                  <a:schemeClr val="tx1"/>
                </a:solidFill>
              </a:rPr>
              <a:t>штабе ППЭ в зоне видимости камеры видеонаблюдения </a:t>
            </a:r>
          </a:p>
          <a:p>
            <a:r>
              <a:rPr lang="ru-RU" sz="2000" dirty="0">
                <a:solidFill>
                  <a:schemeClr val="tx1"/>
                </a:solidFill>
              </a:rPr>
              <a:t>- </a:t>
            </a:r>
            <a:r>
              <a:rPr lang="ru-RU" sz="2000" dirty="0" smtClean="0">
                <a:solidFill>
                  <a:schemeClr val="tx1"/>
                </a:solidFill>
              </a:rPr>
              <a:t>выяснить </a:t>
            </a:r>
            <a:r>
              <a:rPr lang="ru-RU" sz="2000" dirty="0">
                <a:solidFill>
                  <a:schemeClr val="tx1"/>
                </a:solidFill>
              </a:rPr>
              <a:t>обстоятельства нарушения, провести проверку по факту </a:t>
            </a:r>
            <a:r>
              <a:rPr lang="ru-RU" sz="2000" dirty="0" smtClean="0">
                <a:solidFill>
                  <a:schemeClr val="tx1"/>
                </a:solidFill>
              </a:rPr>
              <a:t>нарушения,  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- составить </a:t>
            </a:r>
            <a:r>
              <a:rPr lang="ru-RU" sz="2000" dirty="0">
                <a:solidFill>
                  <a:schemeClr val="tx1"/>
                </a:solidFill>
              </a:rPr>
              <a:t>«Акт об удалении участника ГИА» (форма ППЭ-21) в штабе ППЭ в зоне видимости камер видеонаблюдения,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- принять </a:t>
            </a:r>
            <a:r>
              <a:rPr lang="ru-RU" sz="2000" dirty="0">
                <a:solidFill>
                  <a:schemeClr val="tx1"/>
                </a:solidFill>
              </a:rPr>
              <a:t>от </a:t>
            </a:r>
            <a:r>
              <a:rPr lang="ru-RU" sz="2000" dirty="0" smtClean="0">
                <a:solidFill>
                  <a:schemeClr val="tx1"/>
                </a:solidFill>
              </a:rPr>
              <a:t>организаторов </a:t>
            </a:r>
            <a:r>
              <a:rPr lang="ru-RU" sz="2000" dirty="0">
                <a:solidFill>
                  <a:schemeClr val="tx1"/>
                </a:solidFill>
              </a:rPr>
              <a:t>служебные записки на имя председателя ГЭК, объяснительную от участника </a:t>
            </a:r>
            <a:r>
              <a:rPr lang="ru-RU" sz="2000" dirty="0" smtClean="0">
                <a:solidFill>
                  <a:schemeClr val="tx1"/>
                </a:solidFill>
              </a:rPr>
              <a:t>ЕГЭ,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ru-RU" sz="2000" dirty="0">
                <a:solidFill>
                  <a:schemeClr val="tx1"/>
                </a:solidFill>
              </a:rPr>
              <a:t>составить  служебную записку на имя председателя </a:t>
            </a:r>
            <a:r>
              <a:rPr lang="ru-RU" sz="2000" dirty="0" smtClean="0">
                <a:solidFill>
                  <a:schemeClr val="tx1"/>
                </a:solidFill>
              </a:rPr>
              <a:t>ГЭК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86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6"/>
          <p:cNvSpPr txBox="1">
            <a:spLocks noGrp="1"/>
          </p:cNvSpPr>
          <p:nvPr/>
        </p:nvSpPr>
        <p:spPr>
          <a:xfrm>
            <a:off x="6758880" y="6381749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99592" y="173110"/>
            <a:ext cx="8136903" cy="102364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00FF"/>
                </a:solidFill>
                <a:cs typeface="Calibri" pitchFamily="34" charset="0"/>
              </a:rPr>
              <a:t>Алгоритм действий члена ГЭК, руководителя ППЭ в случае выявления факта нарушения порядка проведения ГИА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00FF"/>
                </a:solidFill>
                <a:cs typeface="Calibri" pitchFamily="34" charset="0"/>
              </a:rPr>
              <a:t>организаторами ППЭ</a:t>
            </a:r>
            <a:endParaRPr lang="ru-RU" sz="2200" b="1" dirty="0">
              <a:solidFill>
                <a:srgbClr val="0000FF"/>
              </a:solidFill>
              <a:cs typeface="Calibri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850" y="1371179"/>
            <a:ext cx="8496300" cy="5193132"/>
          </a:xfrm>
          <a:prstGeom prst="roundRect">
            <a:avLst/>
          </a:prstGeom>
          <a:solidFill>
            <a:srgbClr val="0000FF">
              <a:alpha val="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- пригласить </a:t>
            </a:r>
            <a:r>
              <a:rPr lang="ru-RU" sz="2000" dirty="0">
                <a:solidFill>
                  <a:schemeClr val="tx1"/>
                </a:solidFill>
              </a:rPr>
              <a:t>организатора в штаб ППЭ через организатора вне аудитории (в момент выхода организатора из аудитории его место занимает организатор вне аудитории),</a:t>
            </a:r>
          </a:p>
          <a:p>
            <a:r>
              <a:rPr lang="ru-RU" sz="2000" dirty="0">
                <a:solidFill>
                  <a:schemeClr val="tx1"/>
                </a:solidFill>
              </a:rPr>
              <a:t>- проинформировать организатора о факте нарушения им порядка проведения ГИА,</a:t>
            </a:r>
          </a:p>
          <a:p>
            <a:r>
              <a:rPr lang="ru-RU" sz="2000" dirty="0">
                <a:solidFill>
                  <a:schemeClr val="tx1"/>
                </a:solidFill>
              </a:rPr>
              <a:t>- отстранить организатора в аудитории от исполнения обязанностей организатора,  </a:t>
            </a:r>
          </a:p>
          <a:p>
            <a:r>
              <a:rPr lang="ru-RU" sz="2000" dirty="0">
                <a:solidFill>
                  <a:schemeClr val="tx1"/>
                </a:solidFill>
              </a:rPr>
              <a:t>- в штабе ППЭ в зоне видимости камеры видеонаблюдения объявить о факте нарушения порядка проведения </a:t>
            </a:r>
            <a:r>
              <a:rPr lang="ru-RU" sz="2000" dirty="0" smtClean="0">
                <a:solidFill>
                  <a:schemeClr val="tx1"/>
                </a:solidFill>
              </a:rPr>
              <a:t>ГИА,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- </a:t>
            </a:r>
            <a:r>
              <a:rPr lang="ru-RU" sz="2000" dirty="0" smtClean="0">
                <a:solidFill>
                  <a:schemeClr val="tx1"/>
                </a:solidFill>
              </a:rPr>
              <a:t>выяснить </a:t>
            </a:r>
            <a:r>
              <a:rPr lang="ru-RU" sz="2000" dirty="0">
                <a:solidFill>
                  <a:schemeClr val="tx1"/>
                </a:solidFill>
              </a:rPr>
              <a:t>обстоятельства нарушения, провести проверку по факту нарушения,  </a:t>
            </a:r>
          </a:p>
          <a:p>
            <a:r>
              <a:rPr lang="ru-RU" sz="2000" dirty="0">
                <a:solidFill>
                  <a:schemeClr val="tx1"/>
                </a:solidFill>
              </a:rPr>
              <a:t>- </a:t>
            </a:r>
            <a:r>
              <a:rPr lang="ru-RU" sz="2000" dirty="0" smtClean="0">
                <a:solidFill>
                  <a:schemeClr val="tx1"/>
                </a:solidFill>
              </a:rPr>
              <a:t>составить </a:t>
            </a:r>
            <a:r>
              <a:rPr lang="ru-RU" sz="2000" dirty="0">
                <a:solidFill>
                  <a:schemeClr val="tx1"/>
                </a:solidFill>
              </a:rPr>
              <a:t>Акт об удалении с экзамена лиц, допустивших нарушение установленного порядка проведения ГИА в штабе ППЭ в зоне видимости камер видеонаблюдения, </a:t>
            </a:r>
          </a:p>
          <a:p>
            <a:r>
              <a:rPr lang="ru-RU" sz="2000" dirty="0">
                <a:solidFill>
                  <a:schemeClr val="tx1"/>
                </a:solidFill>
              </a:rPr>
              <a:t>- принять от </a:t>
            </a:r>
            <a:r>
              <a:rPr lang="ru-RU" sz="2000" dirty="0" smtClean="0">
                <a:solidFill>
                  <a:schemeClr val="tx1"/>
                </a:solidFill>
              </a:rPr>
              <a:t>организаторов объяснительные </a:t>
            </a:r>
            <a:r>
              <a:rPr lang="ru-RU" sz="2000" dirty="0">
                <a:solidFill>
                  <a:schemeClr val="tx1"/>
                </a:solidFill>
              </a:rPr>
              <a:t>на имя председателя ГЭК, </a:t>
            </a:r>
          </a:p>
          <a:p>
            <a:r>
              <a:rPr lang="ru-RU" sz="2000" dirty="0">
                <a:solidFill>
                  <a:schemeClr val="tx1"/>
                </a:solidFill>
              </a:rPr>
              <a:t>- </a:t>
            </a:r>
            <a:r>
              <a:rPr lang="ru-RU" sz="2000" dirty="0" smtClean="0">
                <a:solidFill>
                  <a:schemeClr val="tx1"/>
                </a:solidFill>
              </a:rPr>
              <a:t>составить   </a:t>
            </a:r>
            <a:r>
              <a:rPr lang="ru-RU" sz="2000" dirty="0">
                <a:solidFill>
                  <a:schemeClr val="tx1"/>
                </a:solidFill>
              </a:rPr>
              <a:t>служебную записку на имя председателя </a:t>
            </a:r>
            <a:r>
              <a:rPr lang="ru-RU" sz="2000" dirty="0" smtClean="0">
                <a:solidFill>
                  <a:schemeClr val="tx1"/>
                </a:solidFill>
              </a:rPr>
              <a:t>ГЭК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78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6"/>
          <p:cNvSpPr txBox="1">
            <a:spLocks noGrp="1"/>
          </p:cNvSpPr>
          <p:nvPr/>
        </p:nvSpPr>
        <p:spPr>
          <a:xfrm>
            <a:off x="6758880" y="6381749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345505" y="173110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FF"/>
                </a:solidFill>
                <a:cs typeface="Calibri" pitchFamily="34" charset="0"/>
              </a:rPr>
              <a:t>Алгоритм действий члена ГЭК, руководителя ППЭ в случае досрочного завершения экзамена участником ГИА по состоянию здоровья</a:t>
            </a:r>
            <a:endParaRPr lang="ru-RU" sz="2400" b="1" dirty="0">
              <a:solidFill>
                <a:srgbClr val="0000FF"/>
              </a:solidFill>
              <a:cs typeface="Calibri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850" y="1556792"/>
            <a:ext cx="8496300" cy="2849909"/>
          </a:xfrm>
          <a:prstGeom prst="roundRect">
            <a:avLst/>
          </a:prstGeom>
          <a:solidFill>
            <a:srgbClr val="0000FF">
              <a:alpha val="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dirty="0">
                <a:solidFill>
                  <a:schemeClr val="tx1"/>
                </a:solidFill>
              </a:rPr>
              <a:t>- пройти в медицинский кабинет (по приглашению организатора вне аудитории),</a:t>
            </a:r>
          </a:p>
          <a:p>
            <a:r>
              <a:rPr lang="ru-RU" sz="2000" dirty="0">
                <a:solidFill>
                  <a:schemeClr val="tx1"/>
                </a:solidFill>
              </a:rPr>
              <a:t>- в случае ухудшения состояния здоровья, при согласии участника </a:t>
            </a:r>
            <a:r>
              <a:rPr lang="ru-RU" sz="2000" dirty="0" smtClean="0">
                <a:solidFill>
                  <a:schemeClr val="tx1"/>
                </a:solidFill>
              </a:rPr>
              <a:t>ГИА </a:t>
            </a:r>
            <a:r>
              <a:rPr lang="ru-RU" sz="2000" dirty="0">
                <a:solidFill>
                  <a:schemeClr val="tx1"/>
                </a:solidFill>
              </a:rPr>
              <a:t>досрочно завершить экзамен заполнить </a:t>
            </a: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dirty="0">
                <a:solidFill>
                  <a:schemeClr val="tx1"/>
                </a:solidFill>
              </a:rPr>
              <a:t>Акт о досрочном завершении экзамена по объективным причинам» (форма ППЭ-22) в медицинском </a:t>
            </a:r>
            <a:r>
              <a:rPr lang="ru-RU" sz="2000" dirty="0" smtClean="0">
                <a:solidFill>
                  <a:schemeClr val="tx1"/>
                </a:solidFill>
              </a:rPr>
              <a:t>кабинете (медицинский </a:t>
            </a:r>
            <a:r>
              <a:rPr lang="ru-RU" sz="2000" dirty="0">
                <a:solidFill>
                  <a:schemeClr val="tx1"/>
                </a:solidFill>
              </a:rPr>
              <a:t>работник вносит информацию в Журнал учета участников ЕГЭ, обратившихся к медицинскому </a:t>
            </a:r>
            <a:r>
              <a:rPr lang="ru-RU" sz="2000" dirty="0" smtClean="0">
                <a:solidFill>
                  <a:schemeClr val="tx1"/>
                </a:solidFill>
              </a:rPr>
              <a:t>работнику)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6"/>
          <p:cNvSpPr txBox="1">
            <a:spLocks noGrp="1"/>
          </p:cNvSpPr>
          <p:nvPr/>
        </p:nvSpPr>
        <p:spPr>
          <a:xfrm>
            <a:off x="6758880" y="6381749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345505" y="173110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FF"/>
                </a:solidFill>
                <a:cs typeface="Calibri" pitchFamily="34" charset="0"/>
              </a:rPr>
              <a:t>Алгоритм действий в случае досрочного завершения экзамена участником ГИА по состоянию здоровья</a:t>
            </a:r>
            <a:endParaRPr lang="ru-RU" sz="2400" b="1" dirty="0">
              <a:solidFill>
                <a:srgbClr val="0000FF"/>
              </a:solidFill>
              <a:cs typeface="Calibri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850" y="1556792"/>
            <a:ext cx="8496300" cy="2849909"/>
          </a:xfrm>
          <a:prstGeom prst="roundRect">
            <a:avLst/>
          </a:prstGeom>
          <a:solidFill>
            <a:srgbClr val="0000FF">
              <a:alpha val="0"/>
            </a:srgb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dirty="0">
                <a:solidFill>
                  <a:schemeClr val="tx1"/>
                </a:solidFill>
              </a:rPr>
              <a:t>- пройти в медицинский кабинет (по приглашению организатора вне аудитории),</a:t>
            </a:r>
          </a:p>
          <a:p>
            <a:r>
              <a:rPr lang="ru-RU" sz="2000" dirty="0">
                <a:solidFill>
                  <a:schemeClr val="tx1"/>
                </a:solidFill>
              </a:rPr>
              <a:t>- в случае ухудшения состояния здоровья, при согласии участника </a:t>
            </a:r>
            <a:r>
              <a:rPr lang="ru-RU" sz="2000" dirty="0" smtClean="0">
                <a:solidFill>
                  <a:schemeClr val="tx1"/>
                </a:solidFill>
              </a:rPr>
              <a:t>ГИА </a:t>
            </a:r>
            <a:r>
              <a:rPr lang="ru-RU" sz="2000" dirty="0">
                <a:solidFill>
                  <a:schemeClr val="tx1"/>
                </a:solidFill>
              </a:rPr>
              <a:t>досрочно завершить экзамен заполнить </a:t>
            </a: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dirty="0">
                <a:solidFill>
                  <a:schemeClr val="tx1"/>
                </a:solidFill>
              </a:rPr>
              <a:t>Акт о досрочном завершении экзамена по объективным причинам» (форма ППЭ-22) в медицинском </a:t>
            </a:r>
            <a:r>
              <a:rPr lang="ru-RU" sz="2000" dirty="0" smtClean="0">
                <a:solidFill>
                  <a:schemeClr val="tx1"/>
                </a:solidFill>
              </a:rPr>
              <a:t>кабинете (медицинский </a:t>
            </a:r>
            <a:r>
              <a:rPr lang="ru-RU" sz="2000" dirty="0">
                <a:solidFill>
                  <a:schemeClr val="tx1"/>
                </a:solidFill>
              </a:rPr>
              <a:t>работник вносит информацию в Журнал учета участников ЕГЭ, обратившихся к медицинскому </a:t>
            </a:r>
            <a:r>
              <a:rPr lang="ru-RU" sz="2000" dirty="0" smtClean="0">
                <a:solidFill>
                  <a:schemeClr val="tx1"/>
                </a:solidFill>
              </a:rPr>
              <a:t>работнику)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89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19461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Журнал учета участников ЕГЭ, обратившихся к медицинскому работнику во время проведения экзамена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688263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825959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19461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Журнал учета участников ЕГЭ, обратившихся к медицинскому работнику во время проведения экзамена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92899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448377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33053" y="1556792"/>
            <a:ext cx="8496944" cy="64807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anose="02040503050406030204" pitchFamily="18" charset="0"/>
              </a:rPr>
              <a:t>Медицинский работник должен: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3053" y="2369672"/>
            <a:ext cx="3374851" cy="91531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Clr>
                <a:srgbClr val="FF0000"/>
              </a:buClr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ести Журнал, все поля журнала обязательны к заполнению;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3053" y="3356992"/>
            <a:ext cx="3374851" cy="32403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Clr>
                <a:srgbClr val="FF0000"/>
              </a:buClr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е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сли участник ЕГЭ, получил должную медицинскую помощь и отказался от составления акта о досрочном завершении экзамена по объективным причинам, поставить «Х» в соответствующем поле Журнала;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7" y="2282883"/>
            <a:ext cx="4105200" cy="265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Тофан_О\Desktop\картинки для презентации\61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758902"/>
            <a:ext cx="47244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9461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Учет участников ЕГЭ, обратившихся к медицинскому работнику во время проведения экзамена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27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Нумерация аудиторий и рабочих мест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356992"/>
            <a:ext cx="4889501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1" y="2694435"/>
            <a:ext cx="2734540" cy="329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903210"/>
              </p:ext>
            </p:extLst>
          </p:nvPr>
        </p:nvGraphicFramePr>
        <p:xfrm>
          <a:off x="572652" y="1230061"/>
          <a:ext cx="1436686" cy="1982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Acrobat Document" r:id="rId6" imgW="5667146" imgH="8019898" progId="AcroExch.Document.7">
                  <p:embed/>
                </p:oleObj>
              </mc:Choice>
              <mc:Fallback>
                <p:oleObj name="Acrobat Document" r:id="rId6" imgW="5667146" imgH="8019898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2652" y="1230061"/>
                        <a:ext cx="1436686" cy="1982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558147"/>
              </p:ext>
            </p:extLst>
          </p:nvPr>
        </p:nvGraphicFramePr>
        <p:xfrm>
          <a:off x="2123728" y="1225549"/>
          <a:ext cx="1368153" cy="1987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Acrobat Document" r:id="rId8" imgW="5667146" imgH="8019898" progId="AcroExch.Document.7">
                  <p:embed/>
                </p:oleObj>
              </mc:Choice>
              <mc:Fallback>
                <p:oleObj name="Acrobat Document" r:id="rId8" imgW="5667146" imgH="8019898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23728" y="1225549"/>
                        <a:ext cx="1368153" cy="1987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66444" y="1225550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Табличка с номером аудитории печатается в формате </a:t>
            </a:r>
            <a:r>
              <a:rPr lang="ru-RU" sz="1600" b="1" dirty="0" err="1"/>
              <a:t>Word</a:t>
            </a:r>
            <a:r>
              <a:rPr lang="ru-RU" sz="1600" b="1" dirty="0"/>
              <a:t> на листе А4 с книжной ориентацией, шрифтом «</a:t>
            </a:r>
            <a:r>
              <a:rPr lang="ru-RU" sz="1600" b="1" dirty="0" err="1"/>
              <a:t>Times</a:t>
            </a:r>
            <a:r>
              <a:rPr lang="ru-RU" sz="1600" b="1" dirty="0"/>
              <a:t> </a:t>
            </a:r>
            <a:r>
              <a:rPr lang="ru-RU" sz="1600" b="1" dirty="0" err="1"/>
              <a:t>New</a:t>
            </a:r>
            <a:r>
              <a:rPr lang="ru-RU" sz="1600" b="1" dirty="0"/>
              <a:t> </a:t>
            </a:r>
            <a:r>
              <a:rPr lang="ru-RU" sz="1600" b="1" dirty="0" err="1"/>
              <a:t>Roman</a:t>
            </a:r>
            <a:r>
              <a:rPr lang="ru-RU" sz="1600" b="1" dirty="0"/>
              <a:t>» с размером шрифта не менее 750 и выделяется жирным. Каждая цифра номера аудитории или штаба ППЭ (7777) печатается на отдельном листе и склеивается.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89500" y="5968206"/>
            <a:ext cx="3582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- ряд у окна – 1А, 2А, 3А, 4А, </a:t>
            </a:r>
            <a:r>
              <a:rPr lang="ru-RU" b="1" dirty="0" smtClean="0"/>
              <a:t>5А </a:t>
            </a:r>
            <a:endParaRPr lang="ru-RU" b="1" dirty="0"/>
          </a:p>
          <a:p>
            <a:r>
              <a:rPr lang="ru-RU" b="1" dirty="0"/>
              <a:t>- средний ряд – 1</a:t>
            </a:r>
            <a:r>
              <a:rPr lang="ru-RU" b="1" dirty="0" smtClean="0"/>
              <a:t>Б, </a:t>
            </a:r>
            <a:r>
              <a:rPr lang="ru-RU" b="1" dirty="0"/>
              <a:t>2Б, 3Б, 4Б, </a:t>
            </a:r>
            <a:r>
              <a:rPr lang="ru-RU" b="1" dirty="0" smtClean="0"/>
              <a:t>5Б</a:t>
            </a:r>
            <a:endParaRPr lang="ru-RU" b="1" dirty="0"/>
          </a:p>
          <a:p>
            <a:r>
              <a:rPr lang="ru-RU" b="1" dirty="0"/>
              <a:t>- ряд у стены – 1В, 2В, 3В, 4В, </a:t>
            </a:r>
            <a:r>
              <a:rPr lang="ru-RU" b="1" dirty="0" smtClean="0"/>
              <a:t>5В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654623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33053" y="1556792"/>
            <a:ext cx="8496944" cy="64807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anose="02040503050406030204" pitchFamily="18" charset="0"/>
              </a:rPr>
              <a:t>Медицинский работник должен: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3053" y="2282883"/>
            <a:ext cx="3374851" cy="337836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Clr>
                <a:srgbClr val="FF0000"/>
              </a:buClr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в случае подтверждения ухудшения состояния здоровья, если участник ЕГЭ хочет досрочно завершить экзамен пригласить члена ГЭК (при помощи организатора вне аудитории) для составления акта о досрочном завершении экзамена по объективным причинам;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3053" y="5733256"/>
            <a:ext cx="3374851" cy="9361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Clr>
                <a:srgbClr val="FF0000"/>
              </a:buClr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поставить «Х» в соответствующем поле Журнала.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7" y="2282883"/>
            <a:ext cx="4105200" cy="265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Тофан_О\Desktop\картинки для презентации\98798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0034" y="3668574"/>
            <a:ext cx="4868430" cy="292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9461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Учет участников ЕГЭ, обратившихся к медицинскому работнику во время проведения экзамена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83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33053" y="1556792"/>
            <a:ext cx="8496944" cy="50405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anose="02040503050406030204" pitchFamily="18" charset="0"/>
              </a:rPr>
              <a:t>Медицинский работник должен: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9092" y="2603773"/>
            <a:ext cx="3240360" cy="352238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FF0000"/>
              </a:buClr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В форме ППЭ-22 «Акт о досрочном завершении экзамена по объективным причинам», заполнить информацию «Досрочно завершил экзамен по следующим причинам» и поставить свою подпись в соответствующем месте.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 descr="C:\Users\Тофан_О\Desktop\картинки для презентации\алдопи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325027"/>
            <a:ext cx="2930284" cy="414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Тофан_О\Desktop\картинки для презентации\Pillsbury_Docto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852936"/>
            <a:ext cx="1886644" cy="292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19461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Учет участников ЕГЭ, обратившихся к медицинскому работнику во время проведения экзамена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01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7951" y="1225550"/>
            <a:ext cx="4794442" cy="4363690"/>
          </a:xfrm>
        </p:spPr>
        <p:txBody>
          <a:bodyPr>
            <a:noAutofit/>
          </a:bodyPr>
          <a:lstStyle/>
          <a:p>
            <a:pPr marL="107022" indent="0" algn="ctr">
              <a:buNone/>
            </a:pPr>
            <a:r>
              <a:rPr lang="ru-RU" sz="2300" dirty="0">
                <a:solidFill>
                  <a:srgbClr val="FF0000"/>
                </a:solidFill>
              </a:rPr>
              <a:t>ВАЖНО!!!</a:t>
            </a:r>
          </a:p>
          <a:p>
            <a:pPr marL="107022" indent="0" algn="ctr">
              <a:buNone/>
            </a:pPr>
            <a:r>
              <a:rPr lang="ru-RU" sz="1800" dirty="0"/>
              <a:t>При выходе из аудитории обучающиеся оставляют экзаменационные </a:t>
            </a:r>
            <a:r>
              <a:rPr lang="ru-RU" sz="1800" dirty="0" smtClean="0"/>
              <a:t>материалы, черновики, документ, удостоверяющий личность, письменные принадлежности на </a:t>
            </a:r>
            <a:r>
              <a:rPr lang="ru-RU" sz="1800" dirty="0"/>
              <a:t>своем рабочем столе. </a:t>
            </a:r>
            <a:endParaRPr lang="ru-RU" sz="1800" dirty="0" smtClean="0"/>
          </a:p>
          <a:p>
            <a:pPr marL="107022" indent="0" algn="ctr">
              <a:buNone/>
            </a:pPr>
            <a:endParaRPr lang="ru-RU" sz="1400" dirty="0"/>
          </a:p>
          <a:p>
            <a:pPr marL="107022" indent="0" algn="ctr">
              <a:buNone/>
            </a:pPr>
            <a:r>
              <a:rPr lang="ru-RU" sz="1800" dirty="0" smtClean="0"/>
              <a:t>Организатор </a:t>
            </a:r>
            <a:r>
              <a:rPr lang="ru-RU" sz="1800" dirty="0"/>
              <a:t>проверяет комплектность оставленных им на рабочем столе </a:t>
            </a:r>
            <a:r>
              <a:rPr lang="ru-RU" sz="1800" dirty="0" smtClean="0"/>
              <a:t>материалов.</a:t>
            </a:r>
          </a:p>
          <a:p>
            <a:pPr marL="107022" indent="0" algn="ctr">
              <a:buNone/>
            </a:pPr>
            <a:endParaRPr lang="ru-RU" sz="1400" dirty="0" smtClean="0"/>
          </a:p>
          <a:p>
            <a:pPr marL="107022" indent="0" algn="ctr">
              <a:buNone/>
            </a:pPr>
            <a:r>
              <a:rPr lang="ru-RU" sz="1800" dirty="0" smtClean="0"/>
              <a:t>Каждый выход участника ЕГЭ фиксируется организаторами в ведомости учета времени отсутствия участников ГИА в аудитории </a:t>
            </a:r>
            <a:r>
              <a:rPr lang="ru-RU" sz="1800" b="1" dirty="0" smtClean="0"/>
              <a:t>(форма ППЭ-12-04-МАШ)</a:t>
            </a:r>
            <a:endParaRPr lang="ru-RU" sz="1800" b="1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06" y="1580631"/>
            <a:ext cx="4229671" cy="37104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006" y="5862062"/>
            <a:ext cx="8541902" cy="853422"/>
          </a:xfrm>
          <a:prstGeom prst="rect">
            <a:avLst/>
          </a:prstGeom>
        </p:spPr>
        <p:txBody>
          <a:bodyPr wrap="square" lIns="52688" tIns="26344" rIns="52688" bIns="26344">
            <a:spAutoFit/>
          </a:bodyPr>
          <a:lstStyle/>
          <a:p>
            <a:pPr algn="ctr" defTabSz="984250"/>
            <a:r>
              <a:rPr lang="ru-RU" b="1" dirty="0" smtClean="0"/>
              <a:t>Участники ЕГЭ перемещаются по ППЭ только в сопровождении </a:t>
            </a:r>
          </a:p>
          <a:p>
            <a:pPr algn="ctr" defTabSz="984250"/>
            <a:r>
              <a:rPr lang="ru-RU" b="1" dirty="0" smtClean="0"/>
              <a:t>организатора вне аудитории</a:t>
            </a:r>
          </a:p>
          <a:p>
            <a:pPr algn="ctr" defTabSz="984250"/>
            <a:endParaRPr lang="ru-RU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19461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Выход участников ЕГЭ из аудитории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940452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19461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Выход участника ЕГЭ из аудитории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69110"/>
            <a:ext cx="4143404" cy="588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857752" y="1928802"/>
            <a:ext cx="3962750" cy="3654188"/>
          </a:xfrm>
          <a:prstGeom prst="rect">
            <a:avLst/>
          </a:prstGeom>
        </p:spPr>
        <p:txBody>
          <a:bodyPr wrap="square" lIns="52688" tIns="26344" rIns="52688" bIns="26344">
            <a:spAutoFit/>
          </a:bodyPr>
          <a:lstStyle/>
          <a:p>
            <a:pPr algn="ctr"/>
            <a:r>
              <a:rPr lang="ru-RU" b="1" dirty="0" smtClean="0"/>
              <a:t>Каждый выход участника ЕГЭ из аудитории фиксируется организаторами  в ведомости учёта времени отсутствия участников ГИА в аудитории  (форма ППЭ-12-04-МАШ). </a:t>
            </a:r>
          </a:p>
          <a:p>
            <a:pPr algn="ctr"/>
            <a:r>
              <a:rPr lang="ru-RU" b="1" dirty="0" smtClean="0"/>
              <a:t>Если один и тот же участник ЕГЭ выходит несколько раз, то каждый его выход фиксируется в ведомости в новой строке. </a:t>
            </a:r>
          </a:p>
          <a:p>
            <a:pPr algn="ctr"/>
            <a:r>
              <a:rPr lang="ru-RU" b="1" dirty="0" smtClean="0"/>
              <a:t>При нехватке места на одном листе записи продолжаются на следующем листе (выдаётся  в Штабе ППЭ).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95809456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19461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Новая форма ППЭ-12-04-МАШ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1457325"/>
            <a:ext cx="886777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662763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1520" y="1558196"/>
            <a:ext cx="8640960" cy="50265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Во время экзамена организатор в аудитории должен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: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8582" y="2132856"/>
            <a:ext cx="6021610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участники </a:t>
            </a:r>
            <a:r>
              <a:rPr lang="ru-RU" dirty="0">
                <a:latin typeface="Cambria" panose="02040503050406030204" pitchFamily="18" charset="0"/>
              </a:rPr>
              <a:t>ЕГЭ, досрочно завершившие выполнение экзаменационной работы, могут сдать ее организаторам и покинуть ППЭ, не дожидаясь окончания экзамена.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0192" y="2132856"/>
            <a:ext cx="2592288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Организатору необходимо принять у них </a:t>
            </a:r>
            <a:r>
              <a:rPr lang="ru-RU" dirty="0" smtClean="0">
                <a:latin typeface="Cambria" panose="02040503050406030204" pitchFamily="18" charset="0"/>
              </a:rPr>
              <a:t>все ЭМ</a:t>
            </a:r>
            <a:r>
              <a:rPr lang="ru-RU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52097" y="3429001"/>
            <a:ext cx="6740383" cy="5760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уведомить участников </a:t>
            </a:r>
            <a:r>
              <a:rPr lang="ru-RU" dirty="0">
                <a:latin typeface="Cambria" panose="02040503050406030204" pitchFamily="18" charset="0"/>
              </a:rPr>
              <a:t>ЕГЭ  </a:t>
            </a:r>
            <a:r>
              <a:rPr lang="ru-RU" dirty="0" smtClean="0">
                <a:latin typeface="Cambria" panose="02040503050406030204" pitchFamily="18" charset="0"/>
              </a:rPr>
              <a:t>о скором завершении выполнения экзаменационной работы;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78582" y="3429002"/>
            <a:ext cx="1873515" cy="1188130"/>
          </a:xfrm>
          <a:prstGeom prst="round2Diag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За 30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минут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и за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5 минут до окончания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экзамена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78581" y="4725144"/>
            <a:ext cx="1873515" cy="1800200"/>
          </a:xfrm>
          <a:prstGeom prst="round2Diag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За 15 минут до окончания экзамена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52097" y="4725144"/>
            <a:ext cx="6740383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пересчитать ИК в аудитории (неиспользованные, испорченные, имеющие полиграфические дефекты);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52097" y="5301208"/>
            <a:ext cx="6740383" cy="3240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неиспользованные черновики;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52097" y="4005064"/>
            <a:ext cx="6740383" cy="6120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напомнить о необходимости переноса  ответов из черновиков и КИМ в бланки ЕГЭ.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52096" y="5625244"/>
            <a:ext cx="6740383" cy="900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отметить в форме 05-02 «Протокол проведения ГИА в аудитории» факты неявки, удаления и незавершения выполнения экзаменационной работы, ошибок в документах.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119461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Завершение экзамена в аудитории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17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67306" y="1305466"/>
            <a:ext cx="8640960" cy="358636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По окончании экзамена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организатор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должен: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9026" y="1797786"/>
            <a:ext cx="8613898" cy="1080120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объявить, что выполнение экзаменационной работы окончен (в центре видимости камер);</a:t>
            </a:r>
          </a:p>
          <a:p>
            <a:r>
              <a:rPr lang="ru-RU" dirty="0">
                <a:latin typeface="Cambria" panose="02040503050406030204" pitchFamily="18" charset="0"/>
              </a:rPr>
              <a:t>п</a:t>
            </a:r>
            <a:r>
              <a:rPr lang="ru-RU" dirty="0" smtClean="0">
                <a:latin typeface="Cambria" panose="02040503050406030204" pitchFamily="18" charset="0"/>
              </a:rPr>
              <a:t>опросить положить все ЭМ на край стола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23526" y="2978239"/>
            <a:ext cx="8619398" cy="2089056"/>
            <a:chOff x="278582" y="2564904"/>
            <a:chExt cx="8562893" cy="1369764"/>
          </a:xfrm>
        </p:grpSpPr>
        <p:sp>
          <p:nvSpPr>
            <p:cNvPr id="14" name="Прямоугольник с одним вырезанным скругленным углом 13"/>
            <p:cNvSpPr/>
            <p:nvPr/>
          </p:nvSpPr>
          <p:spPr>
            <a:xfrm>
              <a:off x="2483769" y="2564906"/>
              <a:ext cx="2913483" cy="440660"/>
            </a:xfrm>
            <a:prstGeom prst="snipRoundRect">
              <a:avLst>
                <a:gd name="adj1" fmla="val 1258"/>
                <a:gd name="adj2" fmla="val 0"/>
              </a:avLst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>
                  <a:latin typeface="Cambria" panose="02040503050406030204" pitchFamily="18" charset="0"/>
                </a:rPr>
                <a:t>бланки регистрации,</a:t>
              </a:r>
            </a:p>
          </p:txBody>
        </p:sp>
        <p:sp>
          <p:nvSpPr>
            <p:cNvPr id="19" name="Прямоугольник с одним вырезанным скругленным углом 18"/>
            <p:cNvSpPr/>
            <p:nvPr/>
          </p:nvSpPr>
          <p:spPr>
            <a:xfrm flipH="1">
              <a:off x="5397252" y="2564904"/>
              <a:ext cx="3444223" cy="440661"/>
            </a:xfrm>
            <a:prstGeom prst="snipRoundRect">
              <a:avLst>
                <a:gd name="adj1" fmla="val 27453"/>
                <a:gd name="adj2" fmla="val 0"/>
              </a:avLst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>
                  <a:latin typeface="Cambria" panose="02040503050406030204" pitchFamily="18" charset="0"/>
                </a:rPr>
                <a:t>бланки ответов № 1,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397253" y="3000926"/>
              <a:ext cx="3444222" cy="50278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>
                  <a:latin typeface="Cambria" panose="02040503050406030204" pitchFamily="18" charset="0"/>
                </a:rPr>
                <a:t>дополнительные бланки ответов № 2,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483768" y="3000926"/>
              <a:ext cx="2913483" cy="534047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>
                  <a:latin typeface="Cambria" panose="02040503050406030204" pitchFamily="18" charset="0"/>
                </a:rPr>
                <a:t>бланки ответов № </a:t>
              </a:r>
              <a:r>
                <a:rPr lang="ru-RU" dirty="0" smtClean="0">
                  <a:latin typeface="Cambria" panose="02040503050406030204" pitchFamily="18" charset="0"/>
                </a:rPr>
                <a:t>2 лист 1 и лист 2,</a:t>
              </a:r>
              <a:endParaRPr lang="ru-RU" dirty="0">
                <a:latin typeface="Cambria" panose="020405030504060302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86047" y="3503708"/>
              <a:ext cx="3455427" cy="43095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>
                <a:defRPr>
                  <a:solidFill>
                    <a:schemeClr val="dk1"/>
                  </a:solidFill>
                  <a:latin typeface="Cambria" panose="02040503050406030204" pitchFamily="18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ru-RU" dirty="0"/>
                <a:t>черновики;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483768" y="3503708"/>
              <a:ext cx="2913480" cy="43095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 smtClean="0">
                  <a:latin typeface="Cambria" panose="02040503050406030204" pitchFamily="18" charset="0"/>
                </a:rPr>
                <a:t>КИМ, включая контрольный лист</a:t>
              </a:r>
              <a:endParaRPr lang="ru-RU" dirty="0">
                <a:latin typeface="Cambria" panose="02040503050406030204" pitchFamily="18" charset="0"/>
              </a:endParaRPr>
            </a:p>
          </p:txBody>
        </p:sp>
        <p:sp>
          <p:nvSpPr>
            <p:cNvPr id="25" name="Прямоугольник с двумя скругленными соседними углами 24"/>
            <p:cNvSpPr/>
            <p:nvPr/>
          </p:nvSpPr>
          <p:spPr>
            <a:xfrm rot="16200000">
              <a:off x="696297" y="2147192"/>
              <a:ext cx="1369762" cy="2205189"/>
            </a:xfrm>
            <a:prstGeom prst="round2SameRect">
              <a:avLst>
                <a:gd name="adj1" fmla="val 10475"/>
                <a:gd name="adj2" fmla="val 0"/>
              </a:avLst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dirty="0">
                <a:latin typeface="Cambria" panose="020405030504060302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8582" y="3005565"/>
              <a:ext cx="2205186" cy="569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Cambria" panose="02040503050406030204" pitchFamily="18" charset="0"/>
                </a:rPr>
                <a:t>собрать у </a:t>
              </a:r>
              <a:r>
                <a:rPr lang="ru-RU" dirty="0">
                  <a:latin typeface="Cambria" panose="02040503050406030204" pitchFamily="18" charset="0"/>
                </a:rPr>
                <a:t>участников ЕГЭ</a:t>
              </a:r>
              <a:r>
                <a:rPr lang="ru-RU" dirty="0" smtClean="0">
                  <a:latin typeface="Cambria" panose="02040503050406030204" pitchFamily="18" charset="0"/>
                </a:rPr>
                <a:t>:</a:t>
              </a:r>
              <a:endParaRPr lang="ru-RU" dirty="0">
                <a:latin typeface="Cambria" panose="02040503050406030204" pitchFamily="18" charset="0"/>
              </a:endParaRPr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1119461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Завершение экзамена в аудитории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4941168"/>
            <a:ext cx="301216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9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75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37685"/>
            <a:ext cx="5724128" cy="404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-35784" y="5453020"/>
            <a:ext cx="5724128" cy="1419031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поставить «</a:t>
            </a:r>
            <a:r>
              <a:rPr lang="en-US" dirty="0" smtClean="0">
                <a:latin typeface="Cambria" panose="02040503050406030204" pitchFamily="18" charset="0"/>
              </a:rPr>
              <a:t>Z</a:t>
            </a:r>
            <a:r>
              <a:rPr lang="ru-RU" dirty="0" smtClean="0">
                <a:latin typeface="Cambria" panose="02040503050406030204" pitchFamily="18" charset="0"/>
              </a:rPr>
              <a:t>» на полях бланков ответов № 2, предназначенных для записи ответов в свободной форме, но оставшихся незаполненными , а также в выданных  дополнительных бланках ответов </a:t>
            </a:r>
          </a:p>
          <a:p>
            <a:pPr algn="ctr"/>
            <a:r>
              <a:rPr lang="ru-RU" dirty="0" smtClean="0">
                <a:latin typeface="Cambria" panose="02040503050406030204" pitchFamily="18" charset="0"/>
              </a:rPr>
              <a:t>№ 2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19461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Завершение экзамена в аудитории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106" y="1628800"/>
            <a:ext cx="3193155" cy="18512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075" y="3718153"/>
            <a:ext cx="3205185" cy="18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26469" y="1306870"/>
            <a:ext cx="8640960" cy="50265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По окончании экзамена ответственный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организатор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должен: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26466" y="1809523"/>
            <a:ext cx="8640961" cy="2262419"/>
            <a:chOff x="156573" y="1904196"/>
            <a:chExt cx="5161357" cy="1992265"/>
          </a:xfrm>
        </p:grpSpPr>
        <p:sp>
          <p:nvSpPr>
            <p:cNvPr id="14" name="Прямоугольник с одним вырезанным скругленным углом 13"/>
            <p:cNvSpPr/>
            <p:nvPr/>
          </p:nvSpPr>
          <p:spPr>
            <a:xfrm>
              <a:off x="156575" y="2482550"/>
              <a:ext cx="2337574" cy="1413911"/>
            </a:xfrm>
            <a:prstGeom prst="snipRoundRect">
              <a:avLst>
                <a:gd name="adj1" fmla="val 1258"/>
                <a:gd name="adj2" fmla="val 0"/>
              </a:avLst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dirty="0">
                  <a:latin typeface="Cambria" panose="02040503050406030204" pitchFamily="18" charset="0"/>
                </a:rPr>
                <a:t>в</a:t>
              </a:r>
              <a:r>
                <a:rPr lang="ru-RU" dirty="0" smtClean="0">
                  <a:latin typeface="Cambria" panose="02040503050406030204" pitchFamily="18" charset="0"/>
                </a:rPr>
                <a:t> случае, если есть замена посчитать количество замен ошибочных ответов и заполнить поле «Замена ошибочных ответов» и поставить свою подпись;</a:t>
              </a:r>
              <a:endParaRPr lang="ru-RU" dirty="0">
                <a:latin typeface="Cambria" panose="02040503050406030204" pitchFamily="18" charset="0"/>
              </a:endParaRPr>
            </a:p>
          </p:txBody>
        </p:sp>
        <p:sp>
          <p:nvSpPr>
            <p:cNvPr id="25" name="Прямоугольник с двумя скругленными соседними углами 24"/>
            <p:cNvSpPr/>
            <p:nvPr/>
          </p:nvSpPr>
          <p:spPr>
            <a:xfrm rot="16200000">
              <a:off x="2452676" y="-391907"/>
              <a:ext cx="569152" cy="5161357"/>
            </a:xfrm>
            <a:prstGeom prst="round2SameRect">
              <a:avLst>
                <a:gd name="adj1" fmla="val 10475"/>
                <a:gd name="adj2" fmla="val 0"/>
              </a:avLst>
            </a:prstGeom>
            <a:gradFill flip="none"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0" scaled="1"/>
              <a:tileRect/>
            </a:gra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r>
                <a:rPr lang="ru-RU" dirty="0" smtClean="0">
                  <a:latin typeface="Cambria" panose="02040503050406030204" pitchFamily="18" charset="0"/>
                </a:rPr>
                <a:t>проверить бланки ответов № 1 на наличие замены ошибочных ответов на задания с кратким ответом:</a:t>
              </a:r>
              <a:endParaRPr lang="ru-RU" dirty="0">
                <a:latin typeface="Cambria" panose="02040503050406030204" pitchFamily="18" charset="0"/>
              </a:endParaRPr>
            </a:p>
          </p:txBody>
        </p:sp>
      </p:grpSp>
      <p:sp>
        <p:nvSpPr>
          <p:cNvPr id="22" name="Прямоугольник с одним вырезанным скругленным углом 21"/>
          <p:cNvSpPr/>
          <p:nvPr/>
        </p:nvSpPr>
        <p:spPr>
          <a:xfrm>
            <a:off x="4139953" y="2455853"/>
            <a:ext cx="4760515" cy="1616089"/>
          </a:xfrm>
          <a:prstGeom prst="snipRoundRect">
            <a:avLst>
              <a:gd name="adj1" fmla="val 1258"/>
              <a:gd name="adj2" fmla="val 0"/>
            </a:avLst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в</a:t>
            </a:r>
            <a:r>
              <a:rPr lang="ru-RU" dirty="0" smtClean="0">
                <a:latin typeface="Cambria" panose="02040503050406030204" pitchFamily="18" charset="0"/>
              </a:rPr>
              <a:t> случае, если участник не использовал поле «Замена ошибочных ответов на задания с кратким ответом», то организатор в поле «Замена ошибочных ответов» ставит «0» и свою подпись.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119461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Завершение экзамена в аудитории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523" y="4188574"/>
            <a:ext cx="8572560" cy="266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1" y="6165304"/>
            <a:ext cx="1071570" cy="4286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312" y="6093866"/>
            <a:ext cx="2643206" cy="5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4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1520" y="1558196"/>
            <a:ext cx="8640960" cy="50265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По окончании экзамена ответственный </a:t>
            </a: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организатор </a:t>
            </a: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должен: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Прямоугольник с двумя скругленными соседними углами 24"/>
          <p:cNvSpPr/>
          <p:nvPr/>
        </p:nvSpPr>
        <p:spPr>
          <a:xfrm rot="16200000">
            <a:off x="4338453" y="-1989125"/>
            <a:ext cx="467097" cy="8640961"/>
          </a:xfrm>
          <a:prstGeom prst="round2SameRect">
            <a:avLst>
              <a:gd name="adj1" fmla="val 10475"/>
              <a:gd name="adj2" fmla="val 0"/>
            </a:avLst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0" scaled="1"/>
            <a:tileRect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заполнить форму ППЭ-05-02 «Протокол проведения ГИА в аудитории»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rot="16200000">
            <a:off x="4246677" y="-1219709"/>
            <a:ext cx="639688" cy="8640961"/>
          </a:xfrm>
          <a:prstGeom prst="round2SameRect">
            <a:avLst>
              <a:gd name="adj1" fmla="val 10475"/>
              <a:gd name="adj2" fmla="val 0"/>
            </a:avLst>
          </a:prstGeom>
          <a:gradFill flip="none" rotWithShape="1">
            <a:gsLst>
              <a:gs pos="9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0" scaled="1"/>
            <a:tileRect/>
          </a:gra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Продемонстрировать в сторону одной из камер видеонаблюдения каждую страницу протокола проведения экзамена в аудитории.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3074" name="Picture 2" descr="C:\Users\Тофан_О\Desktop\картинки для презентации\i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717032"/>
            <a:ext cx="272893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119461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Завершение экзамена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38" y="3772651"/>
            <a:ext cx="4475209" cy="269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650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5600" y="1428738"/>
            <a:ext cx="1915820" cy="17551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337" y="5406882"/>
            <a:ext cx="1083958" cy="714679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93621" y="1663959"/>
            <a:ext cx="6412502" cy="7569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marL="263439" indent="-263439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количество рабочих мест в аудитории не должно превышать 		          12 человек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3694" y="4666841"/>
            <a:ext cx="6412502" cy="7002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marL="263439" indent="-263439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оборудуются средствами </a:t>
            </a:r>
            <a:r>
              <a:rPr lang="ru-RU" dirty="0" smtClean="0">
                <a:solidFill>
                  <a:schemeClr val="tx1"/>
                </a:solidFill>
              </a:rPr>
              <a:t>видеонаблюдения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3639" y="2636912"/>
            <a:ext cx="6412502" cy="73803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marL="263439" indent="-263439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должно быть предусмотрено место для ассистента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0018" y="3526978"/>
            <a:ext cx="6412502" cy="9170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marL="263439" indent="-263439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использование технических средств и оборудования необходимое  для участников с ОВЗ с учетом их индивидуальных особенностей (при необходимости)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5601" y="3985516"/>
            <a:ext cx="1064345" cy="1421365"/>
          </a:xfrm>
          <a:prstGeom prst="rect">
            <a:avLst/>
          </a:prstGeom>
        </p:spPr>
      </p:pic>
      <p:pic>
        <p:nvPicPr>
          <p:cNvPr id="1026" name="Picture 2" descr="http://rabota5.ru/photo/zarabotat-na-vykupe-akcii-vtb-459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3278" y="3183892"/>
            <a:ext cx="1097620" cy="1482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Особенности организации аудитории для участников с ОВЗ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9018" y="5589240"/>
            <a:ext cx="6412502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marL="263439" indent="-263439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рганизуется питание (при продолжительности экзамена 4 и более часа) и перерывы для проведения необходимых лечебных и профилактических мероприятий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02423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19461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Форма ППЭ-05-02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7298"/>
            <a:ext cx="9126854" cy="550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956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29510" y="1471427"/>
            <a:ext cx="5125714" cy="1040275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Извлекает </a:t>
            </a:r>
            <a:r>
              <a:rPr lang="ru-RU" sz="16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электронный носитель </a:t>
            </a:r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sz="16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ЭМ </a:t>
            </a:r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из </a:t>
            </a:r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CD-</a:t>
            </a:r>
            <a:r>
              <a:rPr lang="ru-RU" sz="16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привода и убирает его в сейф-пакет для передачи руководителю ППЭ</a:t>
            </a:r>
            <a:endParaRPr lang="ru-RU" sz="16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9510" y="4360520"/>
            <a:ext cx="5125714" cy="1040275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defTabSz="984250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Собирает и упаковывает бланки регистрации и ответов в </a:t>
            </a:r>
            <a:r>
              <a:rPr lang="ru-RU" sz="16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возвратные доставочные пакеты</a:t>
            </a:r>
            <a:endParaRPr lang="ru-RU" sz="16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9510" y="2651237"/>
            <a:ext cx="5125714" cy="1284309"/>
          </a:xfrm>
          <a:prstGeom prst="rect">
            <a:avLst/>
          </a:prstGeom>
          <a:ln>
            <a:solidFill>
              <a:srgbClr val="006AB3"/>
            </a:solidFill>
          </a:ln>
        </p:spPr>
        <p:txBody>
          <a:bodyPr wrap="square" lIns="52688" tIns="26344" rIns="52688" bIns="26344">
            <a:spAutoFit/>
          </a:bodyPr>
          <a:lstStyle/>
          <a:p>
            <a:pPr algn="ctr" defTabSz="984250"/>
            <a:r>
              <a:rPr lang="ru-RU" sz="1600" b="1" dirty="0">
                <a:solidFill>
                  <a:srgbClr val="E2001A"/>
                </a:solidFill>
              </a:rPr>
              <a:t>Внимание!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</a:p>
          <a:p>
            <a:pPr algn="ctr" defTabSz="984250"/>
            <a:r>
              <a:rPr lang="ru-RU" sz="1600" b="1" dirty="0"/>
              <a:t>Извлечение компакт-диска после начала печати </a:t>
            </a:r>
            <a:r>
              <a:rPr lang="ru-RU" sz="1600" b="1" dirty="0" smtClean="0"/>
              <a:t>ЭМ </a:t>
            </a:r>
            <a:r>
              <a:rPr lang="ru-RU" sz="1600" b="1" dirty="0"/>
              <a:t>до завершения времени выполнения экзаменационной работы запрещается, за исключением случаев использования резервного диска.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5724" y="5195874"/>
            <a:ext cx="1462225" cy="148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502" y="2633055"/>
            <a:ext cx="2144536" cy="138203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6166869" y="1635586"/>
            <a:ext cx="2695802" cy="7119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1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66869" y="4524680"/>
            <a:ext cx="2695802" cy="7119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2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Нашивка 14"/>
          <p:cNvSpPr/>
          <p:nvPr/>
        </p:nvSpPr>
        <p:spPr>
          <a:xfrm rot="10800000">
            <a:off x="5723155" y="1849509"/>
            <a:ext cx="275783" cy="284110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rtlCol="0" anchor="ctr"/>
          <a:lstStyle/>
          <a:p>
            <a:pPr algn="ctr" defTabSz="984250"/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rot="10800000">
            <a:off x="5723155" y="4738603"/>
            <a:ext cx="275783" cy="284110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rtlCol="0" anchor="ctr"/>
          <a:lstStyle/>
          <a:p>
            <a:pPr algn="ctr" defTabSz="984250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Завершение экзамена в аудитории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010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одержимое 38"/>
          <p:cNvSpPr>
            <a:spLocks noGrp="1"/>
          </p:cNvSpPr>
          <p:nvPr>
            <p:ph idx="1"/>
          </p:nvPr>
        </p:nvSpPr>
        <p:spPr>
          <a:xfrm>
            <a:off x="433354" y="1376890"/>
            <a:ext cx="8229600" cy="4525963"/>
          </a:xfrm>
        </p:spPr>
        <p:txBody>
          <a:bodyPr>
            <a:normAutofit/>
          </a:bodyPr>
          <a:lstStyle/>
          <a:p>
            <a:pPr marL="46651" indent="367716" algn="ctr">
              <a:buNone/>
            </a:pPr>
            <a:r>
              <a:rPr lang="ru-RU" sz="2100" dirty="0"/>
              <a:t>Действия, приведенные ниже выполняются после того, как аудиторию покинут все участники экзамена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94305" y="5756956"/>
            <a:ext cx="2675334" cy="49780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1, 2, технический специалист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6766" y="5788842"/>
            <a:ext cx="4956720" cy="497955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Подпись протокола</a:t>
            </a:r>
            <a:endParaRPr lang="ru-RU" sz="1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89364" y="2223459"/>
            <a:ext cx="2673590" cy="5025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5307" y="2223459"/>
            <a:ext cx="4958180" cy="502557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Кнопка «Экзамен завершен» в ПО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989364" y="2932026"/>
            <a:ext cx="2673590" cy="5025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15307" y="2932025"/>
            <a:ext cx="4958180" cy="502557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Выгружает электронный журнал работы </a:t>
            </a:r>
          </a:p>
          <a:p>
            <a:pPr algn="ctr" defTabSz="984250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станции печати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990347" y="3920875"/>
            <a:ext cx="2675997" cy="4985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1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15307" y="3639872"/>
            <a:ext cx="4958180" cy="1088874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Кнопка «Печать протокола» (у</a:t>
            </a:r>
            <a:r>
              <a:rPr lang="ru-RU" sz="1400" b="1" dirty="0">
                <a:solidFill>
                  <a:schemeClr val="tx1"/>
                </a:solidFill>
              </a:rPr>
              <a:t>казывается результат печати и использования </a:t>
            </a:r>
            <a:r>
              <a:rPr lang="ru-RU" sz="1400" b="1" dirty="0" smtClean="0">
                <a:solidFill>
                  <a:schemeClr val="tx1"/>
                </a:solidFill>
              </a:rPr>
              <a:t>ЭМ </a:t>
            </a:r>
            <a:r>
              <a:rPr lang="ru-RU" sz="1400" b="1" dirty="0">
                <a:solidFill>
                  <a:schemeClr val="tx1"/>
                </a:solidFill>
              </a:rPr>
              <a:t>в аудитории, вводится для всех пунктов в открывшемся окне соответствующее количество экземпляров </a:t>
            </a:r>
            <a:r>
              <a:rPr lang="ru-RU" sz="1400" b="1" dirty="0" smtClean="0">
                <a:solidFill>
                  <a:schemeClr val="tx1"/>
                </a:solidFill>
              </a:rPr>
              <a:t>ЭМ), </a:t>
            </a:r>
            <a:r>
              <a:rPr lang="ru-RU" sz="1400" b="1" dirty="0">
                <a:solidFill>
                  <a:schemeClr val="tx1"/>
                </a:solidFill>
              </a:rPr>
              <a:t>кнопка «Продолжить»</a:t>
            </a:r>
            <a:endParaRPr lang="ru-RU" sz="1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984980" y="5006455"/>
            <a:ext cx="2675997" cy="4985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1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15307" y="4935677"/>
            <a:ext cx="4958180" cy="646234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Проверка правильности сведений указанных в протоколе, при необходимости повторная печать протокола</a:t>
            </a:r>
          </a:p>
        </p:txBody>
      </p:sp>
      <p:sp>
        <p:nvSpPr>
          <p:cNvPr id="19" name="Нашивка 18"/>
          <p:cNvSpPr/>
          <p:nvPr/>
        </p:nvSpPr>
        <p:spPr>
          <a:xfrm rot="10800000">
            <a:off x="5593534" y="2332682"/>
            <a:ext cx="275783" cy="284110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rtlCol="0" anchor="ctr"/>
          <a:lstStyle/>
          <a:p>
            <a:pPr algn="ctr" defTabSz="984250"/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 rot="10800000">
            <a:off x="5593534" y="3041248"/>
            <a:ext cx="275783" cy="284110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rtlCol="0" anchor="ctr"/>
          <a:lstStyle/>
          <a:p>
            <a:pPr algn="ctr" defTabSz="984250"/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 rot="10800000">
            <a:off x="5593534" y="4042254"/>
            <a:ext cx="275783" cy="284110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rtlCol="0" anchor="ctr"/>
          <a:lstStyle/>
          <a:p>
            <a:pPr algn="ctr" defTabSz="984250"/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 rot="10800000">
            <a:off x="5591342" y="5113681"/>
            <a:ext cx="275783" cy="284110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rtlCol="0" anchor="ctr"/>
          <a:lstStyle/>
          <a:p>
            <a:pPr algn="ctr" defTabSz="984250"/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 rot="10800000">
            <a:off x="5596004" y="5895764"/>
            <a:ext cx="275783" cy="284110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rtlCol="0" anchor="ctr"/>
          <a:lstStyle/>
          <a:p>
            <a:pPr algn="ctr" defTabSz="984250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Завершение экзамена в аудитории ППЭ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122098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7627" y="2078154"/>
            <a:ext cx="3484057" cy="3085367"/>
          </a:xfrm>
          <a:prstGeom prst="rect">
            <a:avLst/>
          </a:prstGeom>
        </p:spPr>
        <p:txBody>
          <a:bodyPr wrap="square" lIns="52688" tIns="26344" rIns="52688" bIns="26344">
            <a:spAutoFit/>
          </a:bodyPr>
          <a:lstStyle/>
          <a:p>
            <a:pPr algn="ctr" defTabSz="984250"/>
            <a:r>
              <a:rPr lang="ru-RU" sz="1600" b="1" dirty="0"/>
              <a:t>После завершения экзамена в аудитории ППЭ производится заполнение, проверка правильности данных, указанных в протоколе печать и подписания протокола </a:t>
            </a:r>
            <a:endParaRPr lang="ru-RU" sz="1600" b="1" dirty="0" smtClean="0"/>
          </a:p>
          <a:p>
            <a:pPr algn="ctr" defTabSz="984250"/>
            <a:r>
              <a:rPr lang="ru-RU" sz="1600" b="1" dirty="0" smtClean="0"/>
              <a:t>ППЭ-23</a:t>
            </a:r>
            <a:r>
              <a:rPr lang="ru-RU" sz="1600" b="1" dirty="0"/>
              <a:t>.</a:t>
            </a:r>
          </a:p>
          <a:p>
            <a:pPr algn="ctr" defTabSz="984250"/>
            <a:endParaRPr lang="ru-RU" sz="1600" b="1" dirty="0"/>
          </a:p>
          <a:p>
            <a:pPr algn="ctr" defTabSz="984250"/>
            <a:r>
              <a:rPr lang="ru-RU" sz="1600" b="1" dirty="0"/>
              <a:t>До передачи руководителю ППЭ протокол подписывают организаторы в аудитории проведения экзамена совместно с техническим специалистом.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Протокол печати ЭМ в аудитории (ППЭ-23)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4572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8593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1520" y="1558196"/>
            <a:ext cx="8640960" cy="115072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Оформление соответствующих форм ППЭ, осуществление раскладки и последующая упаковка организаторами ЭМ осуществляется в специальном месте (столе), находящемся в зоне видимости камер видеонаблюдения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 descr="C:\Users\Тофан_О\Desktop\картинки для презентации\i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1" y="2852936"/>
            <a:ext cx="272893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Тофан_О\Desktop\картинки для презентации\i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4040" y="3632862"/>
            <a:ext cx="3830352" cy="270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19461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Завершение экзамена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50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19461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Упаковка ЭМ в аудитории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484784"/>
            <a:ext cx="914399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84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19461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Сопроводительный бланк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ssv.mt\Рабочий стол\Сканы\image7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087" y="1240616"/>
            <a:ext cx="8493023" cy="542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56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/>
          <p:cNvSpPr/>
          <p:nvPr/>
        </p:nvSpPr>
        <p:spPr>
          <a:xfrm>
            <a:off x="1691680" y="3429000"/>
            <a:ext cx="7228496" cy="414204"/>
          </a:xfrm>
          <a:prstGeom prst="roundRect">
            <a:avLst>
              <a:gd name="adj" fmla="val 100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latin typeface="Cambria" panose="02040503050406030204" pitchFamily="18" charset="0"/>
              </a:rPr>
              <a:t>п</a:t>
            </a:r>
            <a:r>
              <a:rPr lang="ru-RU" dirty="0" smtClean="0">
                <a:latin typeface="Cambria" panose="02040503050406030204" pitchFamily="18" charset="0"/>
              </a:rPr>
              <a:t>ересчитать использованные и неиспользованные черновики;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07114" y="1556792"/>
            <a:ext cx="8733580" cy="1728192"/>
          </a:xfrm>
          <a:prstGeom prst="roundRect">
            <a:avLst>
              <a:gd name="adj" fmla="val 4591"/>
            </a:avLst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При </a:t>
            </a:r>
            <a:r>
              <a:rPr lang="ru-RU" dirty="0" smtClean="0">
                <a:latin typeface="Cambria" panose="02040503050406030204" pitchFamily="18" charset="0"/>
              </a:rPr>
              <a:t>упаковки бланков </a:t>
            </a:r>
            <a:r>
              <a:rPr lang="ru-RU" dirty="0">
                <a:latin typeface="Cambria" panose="02040503050406030204" pitchFamily="18" charset="0"/>
              </a:rPr>
              <a:t>запрещается: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mbria" panose="02040503050406030204" pitchFamily="18" charset="0"/>
              </a:rPr>
              <a:t>использовать какие-либо иные пакеты вместо выданных возвратных </a:t>
            </a:r>
            <a:r>
              <a:rPr lang="ru-RU" dirty="0" smtClean="0">
                <a:latin typeface="Cambria" panose="02040503050406030204" pitchFamily="18" charset="0"/>
              </a:rPr>
              <a:t>доставочных </a:t>
            </a:r>
            <a:r>
              <a:rPr lang="ru-RU" dirty="0">
                <a:latin typeface="Cambria" panose="02040503050406030204" pitchFamily="18" charset="0"/>
              </a:rPr>
              <a:t>пакетов,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mbria" panose="02040503050406030204" pitchFamily="18" charset="0"/>
              </a:rPr>
              <a:t>вкладывать вместе с бланками какие-либо другие </a:t>
            </a:r>
            <a:r>
              <a:rPr lang="ru-RU" dirty="0" smtClean="0">
                <a:latin typeface="Cambria" panose="02040503050406030204" pitchFamily="18" charset="0"/>
              </a:rPr>
              <a:t>материалы, скреплять </a:t>
            </a:r>
            <a:r>
              <a:rPr lang="ru-RU" dirty="0">
                <a:latin typeface="Cambria" panose="02040503050406030204" pitchFamily="18" charset="0"/>
              </a:rPr>
              <a:t>бланки (скрепками, </a:t>
            </a:r>
            <a:r>
              <a:rPr lang="ru-RU" dirty="0" err="1">
                <a:latin typeface="Cambria" panose="02040503050406030204" pitchFamily="18" charset="0"/>
              </a:rPr>
              <a:t>степлерами</a:t>
            </a:r>
            <a:r>
              <a:rPr lang="ru-RU" dirty="0">
                <a:latin typeface="Cambria" panose="02040503050406030204" pitchFamily="18" charset="0"/>
              </a:rPr>
              <a:t> и т.п.), </a:t>
            </a:r>
            <a:endParaRPr lang="ru-RU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</a:rPr>
              <a:t>менять </a:t>
            </a:r>
            <a:r>
              <a:rPr lang="ru-RU" dirty="0">
                <a:latin typeface="Cambria" panose="02040503050406030204" pitchFamily="18" charset="0"/>
              </a:rPr>
              <a:t>ориентацию бланков в пакете (верх-низ, лицевая-оборотная сторона</a:t>
            </a:r>
            <a:r>
              <a:rPr lang="ru-RU" dirty="0" smtClean="0">
                <a:latin typeface="Cambria" panose="02040503050406030204" pitchFamily="18" charset="0"/>
              </a:rPr>
              <a:t>)</a:t>
            </a:r>
            <a:endParaRPr lang="ru-RU" dirty="0">
              <a:effectLst/>
              <a:latin typeface="Cambria" panose="020405030504060302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11760" y="3843204"/>
            <a:ext cx="6523441" cy="593908"/>
          </a:xfrm>
          <a:prstGeom prst="roundRect">
            <a:avLst>
              <a:gd name="adj" fmla="val 100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ru-RU" dirty="0" smtClean="0">
                <a:latin typeface="Cambria" panose="02040503050406030204" pitchFamily="18" charset="0"/>
              </a:rPr>
              <a:t>использованные черновики упаковать в конверт  и запечатать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47865" y="4437112"/>
            <a:ext cx="5572312" cy="2016224"/>
          </a:xfrm>
          <a:prstGeom prst="roundRect">
            <a:avLst>
              <a:gd name="adj" fmla="val 100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Cambria" panose="02040503050406030204" pitchFamily="18" charset="0"/>
              </a:rPr>
              <a:t>На конверте указать: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ambria" panose="02040503050406030204" pitchFamily="18" charset="0"/>
              </a:rPr>
              <a:t>код региона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ambria" panose="02040503050406030204" pitchFamily="18" charset="0"/>
              </a:rPr>
              <a:t>номер ППЭ (наименование и адрес)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ambria" panose="02040503050406030204" pitchFamily="18" charset="0"/>
              </a:rPr>
              <a:t>номер аудитории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ambria" panose="02040503050406030204" pitchFamily="18" charset="0"/>
              </a:rPr>
              <a:t>код учебного предмета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ambria" panose="02040503050406030204" pitchFamily="18" charset="0"/>
              </a:rPr>
              <a:t>количество черновиков в конверте</a:t>
            </a:r>
          </a:p>
          <a:p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C:\Users\Тофан_О\Desktop\картинки  раб стол\Рисунок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37" y="3933056"/>
            <a:ext cx="1616075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19461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Завершение экзамена в аудитории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64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196080" y="3356992"/>
            <a:ext cx="6696058" cy="2022216"/>
            <a:chOff x="2196079" y="3423007"/>
            <a:chExt cx="6789097" cy="2022216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196079" y="5118191"/>
              <a:ext cx="6789095" cy="3270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dirty="0">
                  <a:latin typeface="Cambria" panose="02040503050406030204" pitchFamily="18" charset="0"/>
                </a:rPr>
                <a:t>время подписания протокола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196081" y="4509121"/>
              <a:ext cx="6789094" cy="6090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dirty="0">
                  <a:latin typeface="Cambria" panose="02040503050406030204" pitchFamily="18" charset="0"/>
                </a:rPr>
                <a:t>количество экзаменационных материалов (использованных и неиспользованных)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196080" y="4149081"/>
              <a:ext cx="6789095" cy="36003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dirty="0">
                  <a:latin typeface="Cambria" panose="02040503050406030204" pitchFamily="18" charset="0"/>
                </a:rPr>
                <a:t>количество участников ЕГЭ в аудитории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96081" y="3423007"/>
              <a:ext cx="6789095" cy="7260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dirty="0" smtClean="0">
                  <a:latin typeface="Cambria" panose="02040503050406030204" pitchFamily="18" charset="0"/>
                </a:rPr>
                <a:t>наименование предмета;</a:t>
              </a:r>
              <a:endParaRPr lang="ru-RU" dirty="0">
                <a:latin typeface="Cambria" panose="02040503050406030204" pitchFamily="18" charset="0"/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251520" y="1595392"/>
            <a:ext cx="8640617" cy="96951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По завершении экзамена в аудитории ответственный организатор </a:t>
            </a:r>
            <a:endParaRPr lang="ru-RU" dirty="0" smtClean="0">
              <a:latin typeface="Cambria" panose="020405030504060302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центре видимости камеры видеонаблюдения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объявляет окончание </a:t>
            </a:r>
            <a:r>
              <a:rPr lang="ru-RU" dirty="0" smtClean="0">
                <a:latin typeface="Cambria" panose="02040503050406030204" pitchFamily="18" charset="0"/>
              </a:rPr>
              <a:t>экзамена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1520" y="2636912"/>
            <a:ext cx="8640617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Cambria" panose="02040503050406030204" pitchFamily="18" charset="0"/>
              </a:rPr>
              <a:t>После проведения сбора экзаменационных материалов и подписания протокола о проведении экзамена в аудитории (Форма </a:t>
            </a:r>
            <a:r>
              <a:rPr lang="ru-RU" dirty="0" smtClean="0">
                <a:latin typeface="Cambria" panose="02040503050406030204" pitchFamily="18" charset="0"/>
              </a:rPr>
              <a:t>ППЭ-05-02) </a:t>
            </a:r>
            <a:r>
              <a:rPr lang="ru-RU" dirty="0">
                <a:latin typeface="Cambria" panose="02040503050406030204" pitchFamily="18" charset="0"/>
              </a:rPr>
              <a:t>ответственный организатор </a:t>
            </a:r>
            <a:r>
              <a:rPr lang="ru-RU" b="1" dirty="0">
                <a:latin typeface="Cambria" panose="02040503050406030204" pitchFamily="18" charset="0"/>
              </a:rPr>
              <a:t>громко</a:t>
            </a:r>
            <a:r>
              <a:rPr lang="ru-RU" dirty="0">
                <a:latin typeface="Cambria" panose="02040503050406030204" pitchFamily="18" charset="0"/>
              </a:rPr>
              <a:t> объявляет </a:t>
            </a:r>
            <a:r>
              <a:rPr lang="ru-RU" b="1" dirty="0" smtClean="0">
                <a:latin typeface="Cambria" panose="02040503050406030204" pitchFamily="18" charset="0"/>
              </a:rPr>
              <a:t>на видеокамеру</a:t>
            </a:r>
            <a:r>
              <a:rPr lang="ru-RU" dirty="0" smtClean="0">
                <a:latin typeface="Cambria" panose="02040503050406030204" pitchFamily="18" charset="0"/>
              </a:rPr>
              <a:t> все </a:t>
            </a:r>
            <a:r>
              <a:rPr lang="ru-RU" dirty="0">
                <a:latin typeface="Cambria" panose="02040503050406030204" pitchFamily="18" charset="0"/>
              </a:rPr>
              <a:t>данные протокола:</a:t>
            </a:r>
          </a:p>
        </p:txBody>
      </p:sp>
      <p:pic>
        <p:nvPicPr>
          <p:cNvPr id="2050" name="Picture 2" descr="C:\Users\косатюк_п\Documents\ГИА-11\Обучение специалистов ППЭ\moodle\для moodle\картинки\camera vi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864440" cy="7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осатюк_п\Documents\ГИА-11\Обучение специалистов ППЭ\moodle\для moodle\картинки\DTDvx-O1Hr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8391" y1="16295" x2="63908" y2="4241"/>
                        <a14:foregroundMark x1="67126" y1="5134" x2="63448" y2="12500"/>
                        <a14:foregroundMark x1="69885" y1="15848" x2="68276" y2="11830"/>
                        <a14:foregroundMark x1="63218" y1="23214" x2="73563" y2="24330"/>
                        <a14:foregroundMark x1="65747" y1="3571" x2="68736" y2="4018"/>
                        <a14:foregroundMark x1="71264" y1="5580" x2="75172" y2="9598"/>
                        <a14:foregroundMark x1="42299" y1="96875" x2="55862" y2="95759"/>
                        <a14:foregroundMark x1="57471" y1="93750" x2="64368" y2="96652"/>
                        <a14:foregroundMark x1="52184" y1="95313" x2="34483" y2="97991"/>
                        <a14:foregroundMark x1="38161" y1="97321" x2="31494" y2="96875"/>
                        <a14:foregroundMark x1="62299" y1="94643" x2="63448" y2="90179"/>
                        <a14:foregroundMark x1="60460" y1="90625" x2="57931" y2="86830"/>
                        <a14:foregroundMark x1="60690" y1="88616" x2="53103" y2="83705"/>
                        <a14:foregroundMark x1="53563" y1="83705" x2="54943" y2="75446"/>
                        <a14:foregroundMark x1="54713" y1="74554" x2="58391" y2="66295"/>
                        <a14:foregroundMark x1="58391" y1="64732" x2="55862" y2="52455"/>
                        <a14:foregroundMark x1="57471" y1="53571" x2="56782" y2="49554"/>
                        <a14:foregroundMark x1="58161" y1="60268" x2="57701" y2="52902"/>
                        <a14:foregroundMark x1="57931" y1="51339" x2="75172" y2="47768"/>
                        <a14:foregroundMark x1="76092" y1="47098" x2="78851" y2="43973"/>
                        <a14:foregroundMark x1="78851" y1="42411" x2="78621" y2="40179"/>
                        <a14:foregroundMark x1="77931" y1="40179" x2="73333" y2="40848"/>
                        <a14:foregroundMark x1="77701" y1="39955" x2="72414" y2="39286"/>
                        <a14:foregroundMark x1="71954" y1="39286" x2="61839" y2="42634"/>
                        <a14:foregroundMark x1="61839" y1="43527" x2="51954" y2="37946"/>
                        <a14:foregroundMark x1="53793" y1="36607" x2="54943" y2="29018"/>
                        <a14:foregroundMark x1="55172" y1="29241" x2="69885" y2="24554"/>
                        <a14:foregroundMark x1="73793" y1="23661" x2="76552" y2="23214"/>
                        <a14:foregroundMark x1="77241" y1="21652" x2="77701" y2="16741"/>
                        <a14:foregroundMark x1="77931" y1="16518" x2="75632" y2="9598"/>
                        <a14:foregroundMark x1="60000" y1="10938" x2="52414" y2="14955"/>
                        <a14:foregroundMark x1="53793" y1="10938" x2="46207" y2="3571"/>
                        <a14:foregroundMark x1="40920" y1="2009" x2="28046" y2="2232"/>
                        <a14:foregroundMark x1="27586" y1="4241" x2="18391" y2="16518"/>
                        <a14:foregroundMark x1="20460" y1="18080" x2="24368" y2="31696"/>
                        <a14:foregroundMark x1="24828" y1="32366" x2="34253" y2="37723"/>
                        <a14:foregroundMark x1="33793" y1="38839" x2="31494" y2="39509"/>
                        <a14:foregroundMark x1="31724" y1="41295" x2="31954" y2="46652"/>
                        <a14:foregroundMark x1="32874" y1="47768" x2="34483" y2="51339"/>
                        <a14:foregroundMark x1="35632" y1="53571" x2="35172" y2="66071"/>
                        <a14:foregroundMark x1="34713" y1="68304" x2="38161" y2="84152"/>
                        <a14:foregroundMark x1="38621" y1="86830" x2="32874" y2="92634"/>
                        <a14:backgroundMark x1="31264" y1="97768" x2="69655" y2="97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29" y="4051689"/>
            <a:ext cx="1296144" cy="133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251520" y="5517232"/>
            <a:ext cx="8733654" cy="6540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dk1"/>
                </a:solidFill>
                <a:latin typeface="Cambria" panose="02040503050406030204" pitchFamily="18" charset="0"/>
              </a:rPr>
              <a:t>Демонстрируют </a:t>
            </a:r>
            <a:r>
              <a:rPr lang="ru-RU" dirty="0" smtClean="0">
                <a:solidFill>
                  <a:schemeClr val="dk1"/>
                </a:solidFill>
                <a:latin typeface="Cambria" panose="02040503050406030204" pitchFamily="18" charset="0"/>
              </a:rPr>
              <a:t>на видеокамеру запечатанные </a:t>
            </a:r>
            <a:r>
              <a:rPr lang="ru-RU" dirty="0">
                <a:solidFill>
                  <a:schemeClr val="dk1"/>
                </a:solidFill>
                <a:latin typeface="Cambria" panose="02040503050406030204" pitchFamily="18" charset="0"/>
              </a:rPr>
              <a:t>возвратные доставочные пакеты с ЭМ участников </a:t>
            </a:r>
            <a:r>
              <a:rPr lang="ru-RU" dirty="0" smtClean="0">
                <a:solidFill>
                  <a:schemeClr val="dk1"/>
                </a:solidFill>
                <a:latin typeface="Cambria" panose="02040503050406030204" pitchFamily="18" charset="0"/>
              </a:rPr>
              <a:t>ЕГЭ</a:t>
            </a:r>
            <a:endParaRPr lang="ru-RU" dirty="0">
              <a:solidFill>
                <a:schemeClr val="dk1"/>
              </a:solidFill>
              <a:latin typeface="Cambria" panose="020405030504060302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48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119461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Завершение экзамена в аудитории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12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259632" y="6185695"/>
            <a:ext cx="6841243" cy="672305"/>
          </a:xfrm>
          <a:prstGeom prst="roundRect">
            <a:avLst>
              <a:gd name="adj" fmla="val 25454"/>
            </a:avLst>
          </a:prstGeom>
          <a:ln>
            <a:solidFill>
              <a:srgbClr val="E2001A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 defTabSz="984250"/>
            <a:r>
              <a:rPr lang="ru-RU" b="1" dirty="0">
                <a:solidFill>
                  <a:srgbClr val="E2001A"/>
                </a:solidFill>
                <a:cs typeface="Times New Roman" pitchFamily="18" charset="0"/>
              </a:rPr>
              <a:t>Организаторы покидают ППЭ после передачи всех ЭМ руководителю ППЭ и с разрешения руководителя ППЭ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021" y="3106095"/>
            <a:ext cx="1973651" cy="1899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720" y="2500306"/>
            <a:ext cx="6758725" cy="3803189"/>
          </a:xfrm>
          <a:prstGeom prst="rect">
            <a:avLst/>
          </a:prstGeom>
        </p:spPr>
        <p:txBody>
          <a:bodyPr wrap="square" lIns="52688" tIns="26344" rIns="52688" bIns="26344">
            <a:spAutoFit/>
          </a:bodyPr>
          <a:lstStyle/>
          <a:p>
            <a:pPr marL="263439" indent="-263439" defTabSz="984250">
              <a:buFont typeface="Wingdings" panose="05000000000000000000" pitchFamily="2" charset="2"/>
              <a:buChar char="Ø"/>
              <a:tabLst>
                <a:tab pos="151843" algn="l"/>
              </a:tabLst>
              <a:defRPr/>
            </a:pPr>
            <a:r>
              <a:rPr lang="ru-RU" sz="1600" dirty="0" smtClean="0"/>
              <a:t>КИМ, включая контрольные листы, участников ЕГЭ, вложенные в сейф-пакет; </a:t>
            </a:r>
          </a:p>
          <a:p>
            <a:pPr marL="263439" indent="-263439" defTabSz="984250">
              <a:buFont typeface="Wingdings" panose="05000000000000000000" pitchFamily="2" charset="2"/>
              <a:buChar char="Ø"/>
              <a:tabLst>
                <a:tab pos="151843" algn="l"/>
              </a:tabLst>
              <a:defRPr/>
            </a:pPr>
            <a:r>
              <a:rPr lang="ru-RU" sz="1600" dirty="0"/>
              <a:t>запечатанный возвратный доставочный пакеты с бланками участников</a:t>
            </a:r>
          </a:p>
          <a:p>
            <a:pPr marL="263439" indent="-263439" defTabSz="984250">
              <a:buFont typeface="Wingdings" panose="05000000000000000000" pitchFamily="2" charset="2"/>
              <a:buChar char="Ø"/>
              <a:tabLst>
                <a:tab pos="151843" algn="l"/>
              </a:tabLst>
              <a:defRPr/>
            </a:pPr>
            <a:r>
              <a:rPr lang="ru-RU" sz="1600" dirty="0" smtClean="0"/>
              <a:t>электронный носитель в сейф-пакете, в котором он был выдан;</a:t>
            </a:r>
            <a:endParaRPr lang="ru-RU" sz="1600" dirty="0"/>
          </a:p>
          <a:p>
            <a:pPr marL="263439" indent="-263439" defTabSz="984250">
              <a:buFont typeface="Wingdings" panose="05000000000000000000" pitchFamily="2" charset="2"/>
              <a:buChar char="Ø"/>
              <a:tabLst>
                <a:tab pos="151843" algn="l"/>
              </a:tabLst>
              <a:defRPr/>
            </a:pPr>
            <a:r>
              <a:rPr lang="ru-RU" sz="1600" dirty="0" smtClean="0"/>
              <a:t>возвратный доставочный пакет с испорченными комплектами ЭМ;</a:t>
            </a:r>
            <a:endParaRPr lang="ru-RU" sz="1600" dirty="0"/>
          </a:p>
          <a:p>
            <a:pPr marL="263439" indent="-263439" defTabSz="984250">
              <a:buFont typeface="Wingdings" panose="05000000000000000000" pitchFamily="2" charset="2"/>
              <a:buChar char="Ø"/>
              <a:tabLst>
                <a:tab pos="151843" algn="l"/>
              </a:tabLst>
              <a:defRPr/>
            </a:pPr>
            <a:r>
              <a:rPr lang="ru-RU" sz="1600" dirty="0" smtClean="0"/>
              <a:t>запечатанный </a:t>
            </a:r>
            <a:r>
              <a:rPr lang="ru-RU" sz="1600" dirty="0"/>
              <a:t>конверт с использованными </a:t>
            </a:r>
            <a:r>
              <a:rPr lang="ru-RU" sz="1600" dirty="0" smtClean="0"/>
              <a:t>черновиками;</a:t>
            </a:r>
            <a:endParaRPr lang="ru-RU" sz="1600" dirty="0"/>
          </a:p>
          <a:p>
            <a:pPr marL="263439" indent="-263439" defTabSz="984250">
              <a:buFont typeface="Wingdings" panose="05000000000000000000" pitchFamily="2" charset="2"/>
              <a:buChar char="Ø"/>
              <a:tabLst>
                <a:tab pos="151843" algn="l"/>
              </a:tabLst>
              <a:defRPr/>
            </a:pPr>
            <a:r>
              <a:rPr lang="ru-RU" sz="1600" dirty="0" smtClean="0"/>
              <a:t>Форма ППЭ-05-02 «Протокол проведения ГИА в аудитории;</a:t>
            </a:r>
          </a:p>
          <a:p>
            <a:pPr marL="263439" indent="-263439" defTabSz="984250">
              <a:buFont typeface="Wingdings" panose="05000000000000000000" pitchFamily="2" charset="2"/>
              <a:buChar char="Ø"/>
              <a:tabLst>
                <a:tab pos="151843" algn="l"/>
              </a:tabLst>
              <a:defRPr/>
            </a:pPr>
            <a:r>
              <a:rPr lang="ru-RU" sz="1600" dirty="0" smtClean="0">
                <a:cs typeface="Times New Roman" pitchFamily="18" charset="0"/>
              </a:rPr>
              <a:t>Форма ППЭ-12-02 «Ведомость коррекции персональных данных участников ГИА в аудитории»;</a:t>
            </a:r>
          </a:p>
          <a:p>
            <a:pPr marL="263439" indent="-263439" defTabSz="984250">
              <a:buFont typeface="Wingdings" panose="05000000000000000000" pitchFamily="2" charset="2"/>
              <a:buChar char="Ø"/>
              <a:tabLst>
                <a:tab pos="151843" algn="l"/>
              </a:tabLst>
              <a:defRPr/>
            </a:pPr>
            <a:r>
              <a:rPr lang="ru-RU" sz="1600" dirty="0" smtClean="0">
                <a:cs typeface="Times New Roman" pitchFamily="18" charset="0"/>
              </a:rPr>
              <a:t>Форма ППЭ-12-03 «Ведомость использования дополнительных бланков ответов №2»;</a:t>
            </a:r>
          </a:p>
          <a:p>
            <a:pPr marL="263439" indent="-263439" defTabSz="984250">
              <a:buFont typeface="Wingdings" panose="05000000000000000000" pitchFamily="2" charset="2"/>
              <a:buChar char="Ø"/>
              <a:tabLst>
                <a:tab pos="151843" algn="l"/>
              </a:tabLst>
              <a:defRPr/>
            </a:pPr>
            <a:r>
              <a:rPr lang="ru-RU" sz="1600" dirty="0" smtClean="0">
                <a:cs typeface="Times New Roman" pitchFamily="18" charset="0"/>
              </a:rPr>
              <a:t>Форма ППЭ-12-04-МАШ «Ведомость учета времени отсутствия участников ГИА в аудитории»;</a:t>
            </a:r>
          </a:p>
          <a:p>
            <a:pPr marL="263439" indent="-263439" defTabSz="984250">
              <a:buFont typeface="Wingdings" panose="05000000000000000000" pitchFamily="2" charset="2"/>
              <a:buChar char="Ø"/>
              <a:tabLst>
                <a:tab pos="151843" algn="l"/>
              </a:tabLst>
              <a:defRPr/>
            </a:pPr>
            <a:r>
              <a:rPr lang="ru-RU" sz="1600" dirty="0" smtClean="0">
                <a:cs typeface="Times New Roman" pitchFamily="18" charset="0"/>
              </a:rPr>
              <a:t>неиспользованные ДБО №2;</a:t>
            </a:r>
          </a:p>
          <a:p>
            <a:pPr marL="263439" indent="-263439" defTabSz="984250">
              <a:buFont typeface="Wingdings" panose="05000000000000000000" pitchFamily="2" charset="2"/>
              <a:buChar char="Ø"/>
              <a:tabLst>
                <a:tab pos="151843" algn="l"/>
              </a:tabLst>
              <a:defRPr/>
            </a:pPr>
            <a:r>
              <a:rPr lang="ru-RU" sz="1600" dirty="0" smtClean="0">
                <a:cs typeface="Times New Roman" pitchFamily="18" charset="0"/>
              </a:rPr>
              <a:t>служебные записки.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4689" y="1463256"/>
            <a:ext cx="8345957" cy="1028455"/>
          </a:xfrm>
          <a:prstGeom prst="rect">
            <a:avLst/>
          </a:prstGeom>
        </p:spPr>
        <p:txBody>
          <a:bodyPr wrap="square" lIns="52688" tIns="26344" rIns="52688" bIns="26344">
            <a:spAutoFit/>
          </a:bodyPr>
          <a:lstStyle/>
          <a:p>
            <a:pPr marL="296368" indent="-296368" algn="ctr" defTabSz="984250">
              <a:tabLst>
                <a:tab pos="151843" algn="l"/>
              </a:tabLst>
            </a:pPr>
            <a:r>
              <a:rPr lang="ru-RU" sz="2100" b="1" dirty="0"/>
              <a:t>После подписания протокола печати КИМ в аудитории </a:t>
            </a:r>
          </a:p>
          <a:p>
            <a:pPr marL="296368" indent="-296368" algn="ctr" defTabSz="984250">
              <a:tabLst>
                <a:tab pos="151843" algn="l"/>
              </a:tabLst>
            </a:pPr>
            <a:r>
              <a:rPr lang="ru-RU" sz="2100" b="1" dirty="0"/>
              <a:t>(форма ППЭ-23) ответственный организатор передает руководителю ППЭ в штабе </a:t>
            </a:r>
            <a:r>
              <a:rPr lang="ru-RU" sz="2100" b="1" dirty="0" smtClean="0"/>
              <a:t>ППЭ:</a:t>
            </a:r>
            <a:endParaRPr lang="ru-RU" sz="21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Передача </a:t>
            </a: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ЭМ руководителю ППЭ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809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16"/>
          <p:cNvSpPr txBox="1">
            <a:spLocks noGrp="1"/>
          </p:cNvSpPr>
          <p:nvPr/>
        </p:nvSpPr>
        <p:spPr>
          <a:xfrm>
            <a:off x="68040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46A7C1-78B4-4B4F-B86F-04AF34B30442}" type="slidenum"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Аудитории пунктов проведения экзамена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8274" y="1628800"/>
            <a:ext cx="8267452" cy="1194370"/>
          </a:xfrm>
          <a:prstGeom prst="roundRect">
            <a:avLst>
              <a:gd name="adj" fmla="val 9926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b="1" dirty="0">
                <a:latin typeface="+mn-lt"/>
                <a:cs typeface="+mn-cs"/>
              </a:rPr>
              <a:t>При проведении ЕГЭ по иностранным языкам </a:t>
            </a:r>
            <a:r>
              <a:rPr lang="ru-RU" b="1" dirty="0" smtClean="0">
                <a:latin typeface="+mn-lt"/>
                <a:cs typeface="+mn-cs"/>
              </a:rPr>
              <a:t>(раздел «Говорение») </a:t>
            </a:r>
            <a:r>
              <a:rPr lang="ru-RU" b="1" dirty="0">
                <a:latin typeface="+mn-lt"/>
                <a:cs typeface="+mn-cs"/>
              </a:rPr>
              <a:t>аудитории оборудуются компьютерами (ноутбуками) с установленным ПО и подключенной гарнитурой (наушники с микрофоном), средствами цифровой аудиозаписи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8273" y="3068960"/>
            <a:ext cx="8267452" cy="708288"/>
          </a:xfrm>
          <a:prstGeom prst="roundRect">
            <a:avLst>
              <a:gd name="adj" fmla="val 9926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b="1" dirty="0">
                <a:latin typeface="+mn-lt"/>
                <a:cs typeface="+mn-cs"/>
              </a:rPr>
              <a:t>При проведении ЕГЭ по иностранным языкам (письменная часть ) аудитории оборудуются средства воспроизведения аудиозаписи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2925" y="4136604"/>
            <a:ext cx="8267452" cy="1164604"/>
          </a:xfrm>
          <a:prstGeom prst="roundRect">
            <a:avLst>
              <a:gd name="adj" fmla="val 9926"/>
            </a:avLst>
          </a:prstGeom>
          <a:gradFill>
            <a:gsLst>
              <a:gs pos="0">
                <a:srgbClr val="0000FF">
                  <a:alpha val="20000"/>
                </a:srgbClr>
              </a:gs>
              <a:gs pos="35000">
                <a:srgbClr val="0000FF">
                  <a:alpha val="10000"/>
                </a:srgbClr>
              </a:gs>
              <a:gs pos="100000">
                <a:srgbClr val="0000FF">
                  <a:alpha val="1000"/>
                </a:srgbClr>
              </a:gs>
            </a:gsLst>
          </a:gradFill>
          <a:ln>
            <a:noFill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indent="265113" algn="just" eaLnBrk="1" hangingPunct="1"/>
            <a:r>
              <a:rPr lang="ru-RU" b="1" dirty="0" smtClean="0">
                <a:latin typeface="+mn-lt"/>
                <a:cs typeface="+mn-cs"/>
              </a:rPr>
              <a:t>Для обеспечения печати ЭМ </a:t>
            </a: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аудитории ППЭ </a:t>
            </a:r>
            <a:r>
              <a:rPr lang="ru-RU" b="1" dirty="0" smtClean="0">
                <a:solidFill>
                  <a:srgbClr val="C00000"/>
                </a:solidFill>
                <a:latin typeface="+mn-lt"/>
                <a:cs typeface="+mn-cs"/>
              </a:rPr>
              <a:t>оборудуются специализированным аппаратно-программным комплексом (компьютером, принтером) в зоне видимости камер видеонаблюдения. </a:t>
            </a:r>
            <a:endParaRPr lang="ru-RU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1690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Ф</a:t>
            </a: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орма ППЭ-14-02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5804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Ф</a:t>
            </a: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орма ППЭ-14-04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55" y="1299563"/>
            <a:ext cx="5147617" cy="556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22674" y="1988840"/>
            <a:ext cx="2448302" cy="3438745"/>
          </a:xfrm>
          <a:prstGeom prst="rect">
            <a:avLst/>
          </a:prstGeom>
        </p:spPr>
        <p:txBody>
          <a:bodyPr wrap="square" lIns="52688" tIns="26344" rIns="52688" bIns="26344">
            <a:spAutoFit/>
          </a:bodyPr>
          <a:lstStyle/>
          <a:p>
            <a:pPr algn="ctr"/>
            <a:r>
              <a:rPr lang="ru-RU" sz="2000" b="1" dirty="0" smtClean="0"/>
              <a:t>Электронный носитель в сейф-пакете, в котором он был выдан, принимается по форме ППЭ-14-04 «Ведомость материалов доставочного сейф-пакета»</a:t>
            </a:r>
          </a:p>
          <a:p>
            <a:pPr algn="ct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761760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770" y="2523284"/>
            <a:ext cx="129207" cy="105242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481447" y="2013915"/>
            <a:ext cx="5724636" cy="8160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defTabSz="984250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Передает все экзаменационные материалы из аудитории руководителю ППЭ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42515" y="2013915"/>
            <a:ext cx="2016224" cy="8160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Ответственный организатор в аудитории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6202455" y="2417443"/>
            <a:ext cx="540060" cy="2116"/>
          </a:xfrm>
          <a:prstGeom prst="straightConnector1">
            <a:avLst/>
          </a:prstGeom>
          <a:ln w="1905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481447" y="3249614"/>
            <a:ext cx="5724636" cy="8160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defTabSz="984250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Принимает все экзаменационные материалы из аудитории от ответственного организатора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42515" y="3244935"/>
            <a:ext cx="2016224" cy="8160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Руководитель ППЭ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6202455" y="3642417"/>
            <a:ext cx="540060" cy="2116"/>
          </a:xfrm>
          <a:prstGeom prst="straightConnector1">
            <a:avLst/>
          </a:prstGeom>
          <a:ln w="1905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481643" y="4471057"/>
            <a:ext cx="5724636" cy="8160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defTabSz="984250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Вскрывают полученные ВДП с бланками. Пересчитывают бланки, заполняют форму ППЭ-13-02 МАШ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46143" y="4471057"/>
            <a:ext cx="2016224" cy="8160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Руководитель ППЭ, член ГЭК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6206083" y="4869205"/>
            <a:ext cx="540060" cy="2116"/>
          </a:xfrm>
          <a:prstGeom prst="straightConnector1">
            <a:avLst/>
          </a:prstGeom>
          <a:ln w="1905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Передача </a:t>
            </a: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ЭМ руководителю ППЭ при сканировании ЭМ в штабе ППЭ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2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Проведение экзамена в ППЭ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6" y="1700808"/>
            <a:ext cx="849694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2905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81447" y="2013915"/>
            <a:ext cx="5724636" cy="8160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defTabSz="984250"/>
            <a:r>
              <a:rPr lang="ru-RU" sz="15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Передает техническому специалисту ВДП с бланками, формы ППЭ для сканирования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46143" y="2010408"/>
            <a:ext cx="2016224" cy="8160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5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Руководитель ППЭ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6206083" y="2424034"/>
            <a:ext cx="540060" cy="2116"/>
          </a:xfrm>
          <a:prstGeom prst="straightConnector1">
            <a:avLst/>
          </a:prstGeom>
          <a:ln w="1905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481447" y="3234415"/>
            <a:ext cx="5724636" cy="8160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defTabSz="984250"/>
            <a:r>
              <a:rPr lang="ru-RU" sz="15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Осуществляет сканирование бланков, форм ППЭ, заполненной и подписанной формы ППЭ-13-02 МАШ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46143" y="3226292"/>
            <a:ext cx="2016224" cy="8160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5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6202455" y="3642417"/>
            <a:ext cx="540060" cy="2116"/>
          </a:xfrm>
          <a:prstGeom prst="straightConnector1">
            <a:avLst/>
          </a:prstGeom>
          <a:ln w="1905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481447" y="4457030"/>
            <a:ext cx="5724636" cy="8160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defTabSz="984250"/>
            <a:r>
              <a:rPr lang="ru-RU" sz="15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Сверяет данные о количестве отсканированных бланков с формой ППЭ-13-02 МАШ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47158" y="4450298"/>
            <a:ext cx="2016224" cy="8160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5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6202455" y="4855178"/>
            <a:ext cx="540060" cy="2116"/>
          </a:xfrm>
          <a:prstGeom prst="straightConnector1">
            <a:avLst/>
          </a:prstGeom>
          <a:ln w="1905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Сканирование ЭМ в штабе ППЭ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5935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50720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dirty="0"/>
              <a:t>После завершения сканирования всех бланков ППЭ, технический специалист получает от руководителя ППЭ заполненные формы ППЭ, подлежащие сканированию:</a:t>
            </a:r>
          </a:p>
          <a:p>
            <a:r>
              <a:rPr lang="ru-RU" sz="1700" dirty="0"/>
              <a:t>ППЭ-05-02 «Протокол проведения </a:t>
            </a:r>
            <a:r>
              <a:rPr lang="ru-RU" sz="1700" dirty="0" smtClean="0"/>
              <a:t>ГИА </a:t>
            </a:r>
            <a:r>
              <a:rPr lang="ru-RU" sz="1700" dirty="0"/>
              <a:t>в аудитории»;</a:t>
            </a:r>
          </a:p>
          <a:p>
            <a:r>
              <a:rPr lang="ru-RU" sz="1700" dirty="0"/>
              <a:t>ППЭ-07 «Список работников ППЭ»;</a:t>
            </a:r>
          </a:p>
          <a:p>
            <a:r>
              <a:rPr lang="ru-RU" sz="1700" dirty="0"/>
              <a:t>ППЭ-12-02 «Ведомость коррекции персональных данных участников ГИА в аудитории» (при наличии</a:t>
            </a:r>
            <a:r>
              <a:rPr lang="ru-RU" sz="1700" dirty="0" smtClean="0"/>
              <a:t>);</a:t>
            </a:r>
          </a:p>
          <a:p>
            <a:r>
              <a:rPr lang="ru-RU" sz="1700" dirty="0" smtClean="0"/>
              <a:t>ППЭ-12-04-МАШ «Ведомость учета времени отсутствия участников ГИА в аудитории</a:t>
            </a:r>
            <a:endParaRPr lang="ru-RU" sz="1700" dirty="0"/>
          </a:p>
          <a:p>
            <a:r>
              <a:rPr lang="ru-RU" sz="1700" dirty="0"/>
              <a:t>ППЭ-14-01 «Акт приёмки-передачи экзаменационных материалов в ППЭ»;</a:t>
            </a:r>
          </a:p>
          <a:p>
            <a:r>
              <a:rPr lang="ru-RU" sz="1700" dirty="0" smtClean="0"/>
              <a:t>ППЭ-13-02-МАШ </a:t>
            </a:r>
            <a:r>
              <a:rPr lang="ru-RU" sz="1700" dirty="0"/>
              <a:t>«Сводная ведомость учёта участников и использования экзаменационных материалов в ППЭ»;</a:t>
            </a:r>
          </a:p>
          <a:p>
            <a:r>
              <a:rPr lang="ru-RU" sz="1700" dirty="0"/>
              <a:t> ППЭ-18МАШ «Акт общественного наблюдения за проведением ЕГЭ в ППЭ» (при наличии);</a:t>
            </a:r>
          </a:p>
          <a:p>
            <a:r>
              <a:rPr lang="ru-RU" sz="1700" dirty="0"/>
              <a:t>ППЭ-19 «Контроль изменения состава работников в день экзамена» (при наличии);</a:t>
            </a:r>
          </a:p>
          <a:p>
            <a:r>
              <a:rPr lang="ru-RU" sz="1700" dirty="0"/>
              <a:t>ППЭ-21 «Акт об удалении участника ГИА» (при наличии);</a:t>
            </a:r>
          </a:p>
          <a:p>
            <a:r>
              <a:rPr lang="ru-RU" sz="1700" dirty="0"/>
              <a:t>ППЭ-22 «Акт о досрочном завершении экзамена» (при наличии) </a:t>
            </a:r>
          </a:p>
          <a:p>
            <a:endParaRPr lang="ru-RU" sz="17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Сканирование форм ППЭ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74736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81447" y="1919135"/>
            <a:ext cx="5724636" cy="8160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defTabSz="984250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Подключает к Станции сканирования </a:t>
            </a:r>
            <a:r>
              <a:rPr lang="ru-RU" sz="14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токен</a:t>
            </a:r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, выполняет экспорт электронных бланков и форм ППЭ, шифрует и подписывает сертификат члена ГЭК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46143" y="1819538"/>
            <a:ext cx="2016224" cy="8160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  <a:p>
            <a:pPr algn="ctr" defTabSz="984250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6206083" y="2236133"/>
            <a:ext cx="540060" cy="2116"/>
          </a:xfrm>
          <a:prstGeom prst="straightConnector1">
            <a:avLst/>
          </a:prstGeom>
          <a:ln w="1905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481447" y="2937109"/>
            <a:ext cx="5724636" cy="8160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defTabSz="984250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Формирует протокол проведения процедуры сканирования бланков форма ППЭ-15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49795" y="2842036"/>
            <a:ext cx="2016224" cy="8160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  <a:p>
            <a:pPr algn="ctr" defTabSz="984250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6197332" y="3253118"/>
            <a:ext cx="540060" cy="2116"/>
          </a:xfrm>
          <a:prstGeom prst="straightConnector1">
            <a:avLst/>
          </a:prstGeom>
          <a:ln w="1905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470214" y="4864147"/>
            <a:ext cx="5724636" cy="8160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defTabSz="984250"/>
            <a:r>
              <a:rPr lang="ru-RU" sz="1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Оставляет ЭМ на хранение </a:t>
            </a:r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ППЭ до начала работы КК</a:t>
            </a:r>
            <a:endParaRPr lang="ru-RU" sz="1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46143" y="4864147"/>
            <a:ext cx="2016224" cy="8160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6194850" y="5272150"/>
            <a:ext cx="540060" cy="2116"/>
          </a:xfrm>
          <a:prstGeom prst="straightConnector1">
            <a:avLst/>
          </a:prstGeom>
          <a:ln w="1905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470214" y="3951978"/>
            <a:ext cx="5724636" cy="8160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defTabSz="984250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Пересчитывают, упаковывают </a:t>
            </a:r>
            <a:r>
              <a:rPr lang="ru-RU" sz="1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ЭМ</a:t>
            </a:r>
            <a:endParaRPr lang="ru-RU" sz="1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46143" y="3852381"/>
            <a:ext cx="2016224" cy="8160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rtlCol="0" anchor="ctr"/>
          <a:lstStyle/>
          <a:p>
            <a:pPr algn="ctr" defTabSz="984250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ГЭК, руководитель ППЭ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6194850" y="4261827"/>
            <a:ext cx="540060" cy="2116"/>
          </a:xfrm>
          <a:prstGeom prst="straightConnector1">
            <a:avLst/>
          </a:prstGeom>
          <a:ln w="19050">
            <a:solidFill>
              <a:srgbClr val="8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Передача </a:t>
            </a: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материалов в РЦОИ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6823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539785"/>
            <a:ext cx="4021872" cy="50575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5082919" y="1617985"/>
            <a:ext cx="3484057" cy="2327558"/>
          </a:xfrm>
          <a:prstGeom prst="rect">
            <a:avLst/>
          </a:prstGeom>
          <a:ln>
            <a:solidFill>
              <a:schemeClr val="dk1"/>
            </a:solidFill>
          </a:ln>
        </p:spPr>
        <p:txBody>
          <a:bodyPr wrap="square" lIns="52688" tIns="26344" rIns="52688" bIns="26344">
            <a:spAutoFit/>
          </a:bodyPr>
          <a:lstStyle/>
          <a:p>
            <a:pPr algn="ctr" defTabSz="984250"/>
            <a:r>
              <a:rPr lang="ru-RU" sz="1600" dirty="0"/>
              <a:t>Протокол проведения процедуры сканирования бланков в ППЭ (форма ППЭ-15) формируется после завершения сканирования всех бланков и форм ППЭ.</a:t>
            </a:r>
          </a:p>
          <a:p>
            <a:pPr algn="ctr" defTabSz="984250"/>
            <a:endParaRPr lang="ru-RU" sz="1600" b="1" dirty="0"/>
          </a:p>
          <a:p>
            <a:pPr algn="ctr" defTabSz="984250"/>
            <a:r>
              <a:rPr lang="ru-RU" sz="1600" b="1" dirty="0"/>
              <a:t>Протокол подписывают руководитель ППЭ, технический специалист, член ГЭК.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Протокол проведения процедуры сканирования бланков в ППЭ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067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756" y="1648628"/>
            <a:ext cx="1865973" cy="991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736" y="1769402"/>
            <a:ext cx="6696744" cy="434688"/>
          </a:xfrm>
          <a:prstGeom prst="rect">
            <a:avLst/>
          </a:prstGeom>
          <a:noFill/>
        </p:spPr>
        <p:txBody>
          <a:bodyPr wrap="square" lIns="52688" tIns="26344" rIns="52688" bIns="26344" rtlCol="0">
            <a:spAutoFit/>
          </a:bodyPr>
          <a:lstStyle/>
          <a:p>
            <a:pPr defTabSz="984250"/>
            <a:r>
              <a:rPr lang="ru-RU" sz="1200" dirty="0">
                <a:solidFill>
                  <a:prstClr val="black"/>
                </a:solidFill>
              </a:rPr>
              <a:t>Укажите </a:t>
            </a:r>
            <a:r>
              <a:rPr lang="ru-RU" sz="1200" b="1" dirty="0">
                <a:solidFill>
                  <a:prstClr val="black"/>
                </a:solidFill>
              </a:rPr>
              <a:t>код ППЭ </a:t>
            </a:r>
            <a:r>
              <a:rPr lang="ru-RU" sz="1200" dirty="0">
                <a:solidFill>
                  <a:prstClr val="black"/>
                </a:solidFill>
              </a:rPr>
              <a:t>в поле окна и нажмите кнопку </a:t>
            </a:r>
            <a:r>
              <a:rPr lang="ru-RU" sz="1200" b="1" dirty="0" err="1">
                <a:solidFill>
                  <a:prstClr val="black"/>
                </a:solidFill>
              </a:rPr>
              <a:t>Ok</a:t>
            </a:r>
            <a:r>
              <a:rPr lang="ru-RU" sz="1200" dirty="0">
                <a:solidFill>
                  <a:prstClr val="black"/>
                </a:solidFill>
              </a:rPr>
              <a:t>. В результате откроется главное окно. </a:t>
            </a:r>
          </a:p>
          <a:p>
            <a:pPr defTabSz="984250"/>
            <a:r>
              <a:rPr lang="ru-RU" sz="1200" dirty="0">
                <a:solidFill>
                  <a:prstClr val="black"/>
                </a:solidFill>
              </a:rPr>
              <a:t>Для закрытия </a:t>
            </a:r>
            <a:r>
              <a:rPr lang="ru-RU" sz="1200" b="1" dirty="0">
                <a:solidFill>
                  <a:prstClr val="black"/>
                </a:solidFill>
              </a:rPr>
              <a:t>Станции авторизации </a:t>
            </a:r>
            <a:r>
              <a:rPr lang="ru-RU" sz="1200" dirty="0">
                <a:solidFill>
                  <a:prstClr val="black"/>
                </a:solidFill>
              </a:rPr>
              <a:t>нажмите </a:t>
            </a:r>
            <a:r>
              <a:rPr lang="ru-RU" sz="1200" b="1" dirty="0">
                <a:solidFill>
                  <a:prstClr val="black"/>
                </a:solidFill>
              </a:rPr>
              <a:t>Отмена</a:t>
            </a:r>
            <a:r>
              <a:rPr lang="ru-RU" sz="1200" dirty="0">
                <a:solidFill>
                  <a:prstClr val="black"/>
                </a:solidFill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3005801"/>
            <a:ext cx="4877238" cy="26297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6571" y="2325537"/>
            <a:ext cx="6849924" cy="434688"/>
          </a:xfrm>
          <a:prstGeom prst="rect">
            <a:avLst/>
          </a:prstGeom>
          <a:noFill/>
        </p:spPr>
        <p:txBody>
          <a:bodyPr wrap="square" lIns="52688" tIns="26344" rIns="52688" bIns="26344" rtlCol="0">
            <a:spAutoFit/>
          </a:bodyPr>
          <a:lstStyle/>
          <a:p>
            <a:pPr defTabSz="984250"/>
            <a:r>
              <a:rPr lang="ru-RU" sz="1200" dirty="0">
                <a:solidFill>
                  <a:prstClr val="black"/>
                </a:solidFill>
              </a:rPr>
              <a:t>При последующих запусках </a:t>
            </a:r>
            <a:r>
              <a:rPr lang="ru-RU" sz="1200" b="1" dirty="0">
                <a:solidFill>
                  <a:prstClr val="black"/>
                </a:solidFill>
              </a:rPr>
              <a:t>Станции авторизации </a:t>
            </a:r>
            <a:r>
              <a:rPr lang="ru-RU" sz="1200" dirty="0">
                <a:solidFill>
                  <a:prstClr val="black"/>
                </a:solidFill>
              </a:rPr>
              <a:t>будет сразу открываться главное окно, повторно вводить код ППЭ не нужно.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00FF"/>
                </a:solidFill>
                <a:cs typeface="Calibri" pitchFamily="34" charset="0"/>
              </a:rPr>
              <a:t>Передача </a:t>
            </a: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данных в РЦОИ  с помощью станции авторизации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831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79" y="3559103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Завершение ЕГЭ в ППЭ</a:t>
            </a:r>
            <a:endParaRPr lang="ru-RU" sz="36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1352539"/>
            <a:ext cx="8640959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Руководитель ППЭ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должен: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6" name="Picture 2" descr="C:\Users\косатюк_п\Documents\ГИА-11\Обучение специалистов ППЭ\moodle\для moodle\картинки\k203615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407" y="2773096"/>
            <a:ext cx="1603270" cy="173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82824" y="2060848"/>
            <a:ext cx="8710784" cy="2520280"/>
            <a:chOff x="280145" y="2346888"/>
            <a:chExt cx="8710784" cy="252028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80145" y="2346888"/>
              <a:ext cx="2232248" cy="52294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b="1" dirty="0">
                  <a:solidFill>
                    <a:schemeClr val="tx1"/>
                  </a:solidFill>
                  <a:latin typeface="+mj-lt"/>
                </a:rPr>
                <a:t>З</a:t>
              </a:r>
              <a:r>
                <a:rPr lang="ru-RU" b="1" dirty="0" smtClean="0">
                  <a:solidFill>
                    <a:schemeClr val="tx1"/>
                  </a:solidFill>
                  <a:latin typeface="+mj-lt"/>
                </a:rPr>
                <a:t>аполнить формы:</a:t>
              </a:r>
              <a:endParaRPr lang="ru-RU" b="1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2625105" y="2346888"/>
              <a:ext cx="6365824" cy="2520280"/>
              <a:chOff x="826347" y="4081559"/>
              <a:chExt cx="8063949" cy="2299625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826347" y="4081559"/>
                <a:ext cx="8063949" cy="996337"/>
                <a:chOff x="826347" y="4074375"/>
                <a:chExt cx="8063949" cy="1102328"/>
              </a:xfrm>
            </p:grpSpPr>
            <p:sp>
              <p:nvSpPr>
                <p:cNvPr id="12" name="Скругленный прямоугольник 11"/>
                <p:cNvSpPr/>
                <p:nvPr/>
              </p:nvSpPr>
              <p:spPr>
                <a:xfrm>
                  <a:off x="826347" y="4074375"/>
                  <a:ext cx="8063949" cy="654239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ru-RU" dirty="0" smtClean="0">
                      <a:solidFill>
                        <a:schemeClr val="tx1"/>
                      </a:solidFill>
                      <a:latin typeface="+mj-lt"/>
                    </a:rPr>
                    <a:t>ППЭ-14-01 </a:t>
                  </a:r>
                  <a:r>
                    <a:rPr lang="ru-RU" dirty="0">
                      <a:solidFill>
                        <a:schemeClr val="tx1"/>
                      </a:solidFill>
                      <a:latin typeface="+mj-lt"/>
                    </a:rPr>
                    <a:t>«Акт приёмки-передачи экзаменационных материалов в ППЭ</a:t>
                  </a:r>
                  <a:r>
                    <a:rPr lang="ru-RU" dirty="0" smtClean="0">
                      <a:solidFill>
                        <a:schemeClr val="tx1"/>
                      </a:solidFill>
                      <a:latin typeface="+mj-lt"/>
                    </a:rPr>
                    <a:t>»;</a:t>
                  </a:r>
                  <a:endParaRPr lang="ru-RU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13" name="Скругленный прямоугольник 12"/>
                <p:cNvSpPr/>
                <p:nvPr/>
              </p:nvSpPr>
              <p:spPr>
                <a:xfrm>
                  <a:off x="826347" y="4803320"/>
                  <a:ext cx="8063949" cy="373383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ru-RU" dirty="0" smtClean="0">
                      <a:solidFill>
                        <a:schemeClr val="tx1"/>
                      </a:solidFill>
                      <a:latin typeface="+mj-lt"/>
                    </a:rPr>
                    <a:t>ППЭ-13-01 </a:t>
                  </a:r>
                  <a:r>
                    <a:rPr lang="ru-RU" dirty="0">
                      <a:solidFill>
                        <a:schemeClr val="tx1"/>
                      </a:solidFill>
                      <a:latin typeface="+mj-lt"/>
                    </a:rPr>
                    <a:t>«Протокол проведения </a:t>
                  </a:r>
                  <a:r>
                    <a:rPr lang="ru-RU" dirty="0" smtClean="0">
                      <a:solidFill>
                        <a:schemeClr val="tx1"/>
                      </a:solidFill>
                      <a:latin typeface="+mj-lt"/>
                    </a:rPr>
                    <a:t>ГИА в </a:t>
                  </a:r>
                  <a:r>
                    <a:rPr lang="ru-RU" dirty="0">
                      <a:solidFill>
                        <a:schemeClr val="tx1"/>
                      </a:solidFill>
                      <a:latin typeface="+mj-lt"/>
                    </a:rPr>
                    <a:t>ППЭ</a:t>
                  </a:r>
                  <a:r>
                    <a:rPr lang="ru-RU" dirty="0" smtClean="0">
                      <a:solidFill>
                        <a:schemeClr val="tx1"/>
                      </a:solidFill>
                      <a:latin typeface="+mj-lt"/>
                    </a:rPr>
                    <a:t>»;</a:t>
                  </a:r>
                  <a:endParaRPr lang="ru-RU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826347" y="5161681"/>
                <a:ext cx="8063949" cy="562469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 smtClean="0">
                    <a:solidFill>
                      <a:schemeClr val="tx1"/>
                    </a:solidFill>
                    <a:latin typeface="+mj-lt"/>
                  </a:rPr>
                  <a:t>ППЭ-13-02 </a:t>
                </a:r>
                <a:r>
                  <a:rPr lang="ru-RU" dirty="0">
                    <a:solidFill>
                      <a:schemeClr val="tx1"/>
                    </a:solidFill>
                    <a:latin typeface="+mj-lt"/>
                  </a:rPr>
                  <a:t>МАШ «Сводная ведомость учёта участников и использования экзаменационных материалов в ППЭ</a:t>
                </a:r>
                <a:r>
                  <a:rPr lang="ru-RU" dirty="0" smtClean="0">
                    <a:solidFill>
                      <a:schemeClr val="tx1"/>
                    </a:solidFill>
                    <a:latin typeface="+mj-lt"/>
                  </a:rPr>
                  <a:t>»;</a:t>
                </a:r>
                <a:endParaRPr lang="ru-RU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826347" y="5811833"/>
                <a:ext cx="8063949" cy="569351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dirty="0">
                    <a:solidFill>
                      <a:schemeClr val="tx1"/>
                    </a:solidFill>
                    <a:latin typeface="+mj-lt"/>
                  </a:rPr>
                  <a:t>ППЭ-14-02 «Ведомость </a:t>
                </a:r>
                <a:r>
                  <a:rPr lang="ru-RU" dirty="0" smtClean="0">
                    <a:solidFill>
                      <a:schemeClr val="tx1"/>
                    </a:solidFill>
                    <a:latin typeface="+mj-lt"/>
                  </a:rPr>
                  <a:t>учета экзаменационных </a:t>
                </a:r>
                <a:r>
                  <a:rPr lang="ru-RU" dirty="0">
                    <a:solidFill>
                      <a:schemeClr val="tx1"/>
                    </a:solidFill>
                    <a:latin typeface="+mj-lt"/>
                  </a:rPr>
                  <a:t>материалов по аудиториям ППЭ</a:t>
                </a:r>
                <a:r>
                  <a:rPr lang="ru-RU" dirty="0" smtClean="0">
                    <a:solidFill>
                      <a:schemeClr val="tx1"/>
                    </a:solidFill>
                    <a:latin typeface="+mj-lt"/>
                  </a:rPr>
                  <a:t>»;</a:t>
                </a:r>
                <a:endParaRPr lang="ru-RU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sp>
        <p:nvSpPr>
          <p:cNvPr id="16" name="Скругленный прямоугольник 15"/>
          <p:cNvSpPr/>
          <p:nvPr/>
        </p:nvSpPr>
        <p:spPr>
          <a:xfrm>
            <a:off x="268363" y="4672029"/>
            <a:ext cx="8710784" cy="13492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принять у общественного(-ых) наблюдателя(-ей) (в случае присутствия) заполненную форму 18-МАШ «Акт общественного наблюдения за проведение ГИА в ППЭ» (в случае неявки общественного наблюдателя в форме 18-МАШ поставить соответствующую отметку в разделе «Общественный наблюдатель не явился в ППЭ»);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2823" y="6111655"/>
            <a:ext cx="8696323" cy="5577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передать все необходимые материалы по форме ППЭ-14-01 «Акт приемки-передачи экзаменационных материалов в ППЭ» (два экземпляра) члену ГЭК.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23527" y="1225550"/>
            <a:ext cx="849694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FDDEB">
                    <a:alpha val="0"/>
                  </a:srgbClr>
                </a:gs>
                <a:gs pos="40000">
                  <a:srgbClr val="0000FF"/>
                </a:gs>
                <a:gs pos="60000">
                  <a:srgbClr val="0000FF"/>
                </a:gs>
                <a:gs pos="100000">
                  <a:srgbClr val="CFDDEB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90800"/>
            <a:ext cx="817525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116013" y="188913"/>
            <a:ext cx="7546975" cy="935037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cs typeface="Calibri" pitchFamily="34" charset="0"/>
              </a:rPr>
              <a:t>Завершение ЕГЭ в ППЭ</a:t>
            </a:r>
            <a:endParaRPr lang="ru-RU" sz="2600" b="1" dirty="0">
              <a:solidFill>
                <a:srgbClr val="0000FF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54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7791</TotalTime>
  <Words>9731</Words>
  <Application>Microsoft Office PowerPoint</Application>
  <PresentationFormat>Экран (4:3)</PresentationFormat>
  <Paragraphs>1063</Paragraphs>
  <Slides>129</Slides>
  <Notes>56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129</vt:i4>
      </vt:variant>
    </vt:vector>
  </HeadingPairs>
  <TitlesOfParts>
    <vt:vector size="131" baseType="lpstr">
      <vt:lpstr>Тема Office</vt:lpstr>
      <vt:lpstr>Acrobat Document</vt:lpstr>
      <vt:lpstr>Организация и проведение единого государственного экзамена в пунктах проведения экзамена в 2018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Завершение ЕГЭ в ППЭ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ГУ ОЦМКО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Демидов</dc:creator>
  <cp:lastModifiedBy>Валентина</cp:lastModifiedBy>
  <cp:revision>483</cp:revision>
  <cp:lastPrinted>2018-01-22T13:37:41Z</cp:lastPrinted>
  <dcterms:created xsi:type="dcterms:W3CDTF">2015-12-10T01:38:10Z</dcterms:created>
  <dcterms:modified xsi:type="dcterms:W3CDTF">2019-11-21T03:33:46Z</dcterms:modified>
</cp:coreProperties>
</file>